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56" r:id="rId2"/>
    <p:sldId id="258" r:id="rId3"/>
    <p:sldId id="259" r:id="rId4"/>
    <p:sldId id="267" r:id="rId5"/>
    <p:sldId id="260" r:id="rId6"/>
    <p:sldId id="261" r:id="rId7"/>
    <p:sldId id="268"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FAF"/>
    <a:srgbClr val="FF9F5D"/>
    <a:srgbClr val="FFFCF4"/>
    <a:srgbClr val="FF6600"/>
    <a:srgbClr val="D9D9D9"/>
    <a:srgbClr val="7EC492"/>
    <a:srgbClr val="7182B8"/>
    <a:srgbClr val="FFDB69"/>
    <a:srgbClr val="75B6E5"/>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87"/>
  </p:normalViewPr>
  <p:slideViewPr>
    <p:cSldViewPr snapToGrid="0">
      <p:cViewPr varScale="1">
        <p:scale>
          <a:sx n="62" d="100"/>
          <a:sy n="62" d="100"/>
        </p:scale>
        <p:origin x="6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36</c:v>
                </c:pt>
              </c:strCache>
            </c:strRef>
          </c:tx>
          <c:spPr>
            <a:solidFill>
              <a:schemeClr val="accent4"/>
            </a:solidFill>
            <a:ln>
              <a:noFill/>
            </a:ln>
          </c:spPr>
          <c:dPt>
            <c:idx val="0"/>
            <c:bubble3D val="0"/>
            <c:spPr>
              <a:solidFill>
                <a:srgbClr val="00B050"/>
              </a:solidFill>
              <a:ln w="19050">
                <a:noFill/>
              </a:ln>
              <a:effectLst/>
            </c:spPr>
            <c:extLst>
              <c:ext xmlns:c16="http://schemas.microsoft.com/office/drawing/2014/chart" uri="{C3380CC4-5D6E-409C-BE32-E72D297353CC}">
                <c16:uniqueId val="{00000001-BAD1-40B9-A36A-73233A8E255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AD1-40B9-A36A-73233A8E2553}"/>
              </c:ext>
            </c:extLst>
          </c:dPt>
          <c:dLbls>
            <c:dLbl>
              <c:idx val="0"/>
              <c:layout>
                <c:manualLayout>
                  <c:x val="-0.12738065767036849"/>
                  <c:y val="0.40390818230257619"/>
                </c:manualLayout>
              </c:layout>
              <c:tx>
                <c:rich>
                  <a:bodyPr rot="0" spcFirstLastPara="1" vertOverflow="ellipsis" vert="horz" wrap="square" lIns="38100" tIns="19050" rIns="38100" bIns="19050" anchor="ctr" anchorCtr="1">
                    <a:noAutofit/>
                  </a:bodyPr>
                  <a:lstStyle/>
                  <a:p>
                    <a:pPr>
                      <a:defRPr sz="5000" b="1" i="0" u="none" strike="noStrike" kern="1200" baseline="0">
                        <a:solidFill>
                          <a:srgbClr val="00B050"/>
                        </a:solidFill>
                        <a:latin typeface="Calibri" panose="020F0502020204030204" pitchFamily="34" charset="0"/>
                        <a:ea typeface="+mn-ea"/>
                        <a:cs typeface="Calibri" panose="020F0502020204030204" pitchFamily="34" charset="0"/>
                      </a:defRPr>
                    </a:pPr>
                    <a:fld id="{FD5BA997-6AC6-45E1-84A7-63D42B1338E3}" type="VALUE">
                      <a:rPr lang="en-US" sz="5000" b="1" smtClean="0">
                        <a:solidFill>
                          <a:srgbClr val="00B050"/>
                        </a:solidFill>
                        <a:latin typeface="Calibri" panose="020F0502020204030204" pitchFamily="34" charset="0"/>
                        <a:cs typeface="Calibri" panose="020F0502020204030204" pitchFamily="34" charset="0"/>
                      </a:rPr>
                      <a:pPr>
                        <a:defRPr sz="5000" b="1">
                          <a:solidFill>
                            <a:srgbClr val="00B050"/>
                          </a:solidFill>
                          <a:latin typeface="Calibri" panose="020F0502020204030204" pitchFamily="34" charset="0"/>
                          <a:cs typeface="Calibri" panose="020F0502020204030204" pitchFamily="34" charset="0"/>
                        </a:defRPr>
                      </a:pPr>
                      <a:t>[VALUE]</a:t>
                    </a:fld>
                    <a:r>
                      <a:rPr lang="en-US" sz="5000" b="1" dirty="0">
                        <a:solidFill>
                          <a:srgbClr val="00B050"/>
                        </a:solidFill>
                        <a:latin typeface="Calibri" panose="020F0502020204030204" pitchFamily="34" charset="0"/>
                        <a:cs typeface="Calibri" panose="020F0502020204030204" pitchFamily="34" charset="0"/>
                      </a:rPr>
                      <a:t>%</a:t>
                    </a:r>
                  </a:p>
                </c:rich>
              </c:tx>
              <c:spPr>
                <a:noFill/>
                <a:ln>
                  <a:noFill/>
                </a:ln>
                <a:effectLst/>
              </c:spPr>
              <c:txPr>
                <a:bodyPr rot="0" spcFirstLastPara="1" vertOverflow="ellipsis" vert="horz" wrap="square" lIns="38100" tIns="19050" rIns="38100" bIns="19050" anchor="ctr" anchorCtr="1">
                  <a:noAutofit/>
                </a:bodyPr>
                <a:lstStyle/>
                <a:p>
                  <a:pPr>
                    <a:defRPr sz="5000" b="1" i="0" u="none" strike="noStrike" kern="1200" baseline="0">
                      <a:solidFill>
                        <a:srgbClr val="00B050"/>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72870032216515546"/>
                      <c:h val="0.213349277211697"/>
                    </c:manualLayout>
                  </c15:layout>
                  <c15:dlblFieldTable/>
                  <c15:showDataLabelsRange val="0"/>
                </c:ext>
                <c:ext xmlns:c16="http://schemas.microsoft.com/office/drawing/2014/chart" uri="{C3380CC4-5D6E-409C-BE32-E72D297353CC}">
                  <c16:uniqueId val="{00000001-BAD1-40B9-A36A-73233A8E2553}"/>
                </c:ext>
              </c:extLst>
            </c:dLbl>
            <c:dLbl>
              <c:idx val="1"/>
              <c:delete val="1"/>
              <c:extLst>
                <c:ext xmlns:c15="http://schemas.microsoft.com/office/drawing/2012/chart" uri="{CE6537A1-D6FC-4f65-9D91-7224C49458BB}"/>
                <c:ext xmlns:c16="http://schemas.microsoft.com/office/drawing/2014/chart" uri="{C3380CC4-5D6E-409C-BE32-E72D297353CC}">
                  <c16:uniqueId val="{00000003-BAD1-40B9-A36A-73233A8E2553}"/>
                </c:ext>
              </c:extLst>
            </c:dLbl>
            <c:spPr>
              <a:noFill/>
              <a:ln>
                <a:noFill/>
              </a:ln>
              <a:effectLst/>
            </c:spPr>
            <c:txPr>
              <a:bodyPr rot="0" spcFirstLastPara="1" vertOverflow="ellipsis" vert="horz" wrap="square" lIns="38100" tIns="19050" rIns="38100" bIns="19050" anchor="ctr" anchorCtr="1">
                <a:spAutoFit/>
              </a:bodyPr>
              <a:lstStyle/>
              <a:p>
                <a:pPr>
                  <a:defRPr sz="5000" b="1" i="0" u="none" strike="noStrike" kern="1200" baseline="0">
                    <a:solidFill>
                      <a:srgbClr val="00B050"/>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Sheet1!$A$2:$A$3</c:f>
              <c:numCache>
                <c:formatCode>General</c:formatCode>
                <c:ptCount val="2"/>
                <c:pt idx="0">
                  <c:v>1</c:v>
                </c:pt>
                <c:pt idx="1">
                  <c:v>2</c:v>
                </c:pt>
              </c:numCache>
            </c:num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BAD1-40B9-A36A-73233A8E2553}"/>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36</c:v>
                </c:pt>
              </c:strCache>
            </c:strRef>
          </c:tx>
          <c:spPr>
            <a:solidFill>
              <a:schemeClr val="accent4"/>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3B05-4303-8150-CFC119FCC63D}"/>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3B05-4303-8150-CFC119FCC63D}"/>
              </c:ext>
            </c:extLst>
          </c:dPt>
          <c:dLbls>
            <c:dLbl>
              <c:idx val="0"/>
              <c:layout>
                <c:manualLayout>
                  <c:x val="-0.11695356800224634"/>
                  <c:y val="0.3354700057536158"/>
                </c:manualLayout>
              </c:layout>
              <c:tx>
                <c:rich>
                  <a:bodyPr rot="0" spcFirstLastPara="1" vertOverflow="ellipsis" vert="horz" wrap="square" lIns="38100" tIns="19050" rIns="38100" bIns="19050" anchor="ctr" anchorCtr="1">
                    <a:noAutofit/>
                  </a:bodyPr>
                  <a:lstStyle/>
                  <a:p>
                    <a:pPr>
                      <a:defRPr sz="5000" b="1" i="0" u="none" strike="noStrike" kern="1200" baseline="0">
                        <a:solidFill>
                          <a:schemeClr val="accent2"/>
                        </a:solidFill>
                        <a:latin typeface="Calibri" panose="020F0502020204030204" pitchFamily="34" charset="0"/>
                        <a:ea typeface="+mn-ea"/>
                        <a:cs typeface="Calibri" panose="020F0502020204030204" pitchFamily="34" charset="0"/>
                      </a:defRPr>
                    </a:pPr>
                    <a:fld id="{FD5BA997-6AC6-45E1-84A7-63D42B1338E3}" type="VALUE">
                      <a:rPr lang="en-US" sz="5000" b="1" smtClean="0">
                        <a:solidFill>
                          <a:schemeClr val="accent2"/>
                        </a:solidFill>
                        <a:latin typeface="Calibri" panose="020F0502020204030204" pitchFamily="34" charset="0"/>
                        <a:cs typeface="Calibri" panose="020F0502020204030204" pitchFamily="34" charset="0"/>
                      </a:rPr>
                      <a:pPr>
                        <a:defRPr sz="5000" b="1">
                          <a:solidFill>
                            <a:schemeClr val="accent2"/>
                          </a:solidFill>
                          <a:latin typeface="Calibri" panose="020F0502020204030204" pitchFamily="34" charset="0"/>
                          <a:cs typeface="Calibri" panose="020F0502020204030204" pitchFamily="34" charset="0"/>
                        </a:defRPr>
                      </a:pPr>
                      <a:t>[VALUE]</a:t>
                    </a:fld>
                    <a:r>
                      <a:rPr lang="en-US" sz="5000" b="1" dirty="0">
                        <a:solidFill>
                          <a:schemeClr val="accent2"/>
                        </a:solidFill>
                        <a:latin typeface="Calibri" panose="020F0502020204030204" pitchFamily="34" charset="0"/>
                        <a:cs typeface="Calibri" panose="020F0502020204030204" pitchFamily="34" charset="0"/>
                      </a:rPr>
                      <a:t>%</a:t>
                    </a:r>
                  </a:p>
                </c:rich>
              </c:tx>
              <c:spPr>
                <a:noFill/>
                <a:ln>
                  <a:noFill/>
                </a:ln>
                <a:effectLst/>
              </c:spPr>
              <c:txPr>
                <a:bodyPr rot="0" spcFirstLastPara="1" vertOverflow="ellipsis" vert="horz" wrap="square" lIns="38100" tIns="19050" rIns="38100" bIns="19050" anchor="ctr" anchorCtr="1">
                  <a:noAutofit/>
                </a:bodyPr>
                <a:lstStyle/>
                <a:p>
                  <a:pPr>
                    <a:defRPr sz="5000" b="1" i="0" u="none" strike="noStrike" kern="1200" baseline="0">
                      <a:solidFill>
                        <a:schemeClr val="accent2"/>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72870032216515546"/>
                      <c:h val="0.213349277211697"/>
                    </c:manualLayout>
                  </c15:layout>
                  <c15:dlblFieldTable/>
                  <c15:showDataLabelsRange val="0"/>
                </c:ext>
                <c:ext xmlns:c16="http://schemas.microsoft.com/office/drawing/2014/chart" uri="{C3380CC4-5D6E-409C-BE32-E72D297353CC}">
                  <c16:uniqueId val="{00000001-3B05-4303-8150-CFC119FCC63D}"/>
                </c:ext>
              </c:extLst>
            </c:dLbl>
            <c:dLbl>
              <c:idx val="1"/>
              <c:delete val="1"/>
              <c:extLst>
                <c:ext xmlns:c15="http://schemas.microsoft.com/office/drawing/2012/chart" uri="{CE6537A1-D6FC-4f65-9D91-7224C49458BB}"/>
                <c:ext xmlns:c16="http://schemas.microsoft.com/office/drawing/2014/chart" uri="{C3380CC4-5D6E-409C-BE32-E72D297353CC}">
                  <c16:uniqueId val="{00000003-3B05-4303-8150-CFC119FCC63D}"/>
                </c:ext>
              </c:extLst>
            </c:dLbl>
            <c:spPr>
              <a:noFill/>
              <a:ln>
                <a:noFill/>
              </a:ln>
              <a:effectLst/>
            </c:spPr>
            <c:txPr>
              <a:bodyPr rot="0" spcFirstLastPara="1" vertOverflow="ellipsis" vert="horz" wrap="square" lIns="38100" tIns="19050" rIns="38100" bIns="19050" anchor="ctr" anchorCtr="1">
                <a:spAutoFit/>
              </a:bodyPr>
              <a:lstStyle/>
              <a:p>
                <a:pPr>
                  <a:defRPr sz="5000" b="1" i="0" u="none" strike="noStrike" kern="1200" baseline="0">
                    <a:solidFill>
                      <a:schemeClr val="accent2"/>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Sheet1!$A$2:$A$3</c:f>
              <c:numCache>
                <c:formatCode>General</c:formatCode>
                <c:ptCount val="2"/>
                <c:pt idx="0">
                  <c:v>1</c:v>
                </c:pt>
                <c:pt idx="1">
                  <c:v>2</c:v>
                </c:pt>
              </c:numCache>
            </c:numRef>
          </c:cat>
          <c:val>
            <c:numRef>
              <c:f>Sheet1!$B$2:$B$3</c:f>
              <c:numCache>
                <c:formatCode>General</c:formatCode>
                <c:ptCount val="2"/>
                <c:pt idx="0">
                  <c:v>36</c:v>
                </c:pt>
                <c:pt idx="1">
                  <c:v>64</c:v>
                </c:pt>
              </c:numCache>
            </c:numRef>
          </c:val>
          <c:extLst>
            <c:ext xmlns:c16="http://schemas.microsoft.com/office/drawing/2014/chart" uri="{C3380CC4-5D6E-409C-BE32-E72D297353CC}">
              <c16:uniqueId val="{00000004-3B05-4303-8150-CFC119FCC63D}"/>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36</c:v>
                </c:pt>
              </c:strCache>
            </c:strRef>
          </c:tx>
          <c:spPr>
            <a:solidFill>
              <a:schemeClr val="accent4"/>
            </a:solidFill>
            <a:ln>
              <a:noFill/>
            </a:ln>
          </c:spPr>
          <c:dPt>
            <c:idx val="0"/>
            <c:bubble3D val="0"/>
            <c:spPr>
              <a:solidFill>
                <a:srgbClr val="7030A0"/>
              </a:solidFill>
              <a:ln w="19050">
                <a:noFill/>
              </a:ln>
              <a:effectLst/>
            </c:spPr>
            <c:extLst>
              <c:ext xmlns:c16="http://schemas.microsoft.com/office/drawing/2014/chart" uri="{C3380CC4-5D6E-409C-BE32-E72D297353CC}">
                <c16:uniqueId val="{00000001-BBDF-4769-8521-A20115CFE7AD}"/>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BDF-4769-8521-A20115CFE7AD}"/>
              </c:ext>
            </c:extLst>
          </c:dPt>
          <c:dLbls>
            <c:dLbl>
              <c:idx val="0"/>
              <c:layout>
                <c:manualLayout>
                  <c:x val="-0.12738065767036849"/>
                  <c:y val="0.40390818230257619"/>
                </c:manualLayout>
              </c:layout>
              <c:tx>
                <c:rich>
                  <a:bodyPr rot="0" spcFirstLastPara="1" vertOverflow="ellipsis" vert="horz" wrap="square" lIns="38100" tIns="19050" rIns="38100" bIns="19050" anchor="ctr" anchorCtr="1">
                    <a:noAutofit/>
                  </a:bodyPr>
                  <a:lstStyle/>
                  <a:p>
                    <a:pPr>
                      <a:defRPr sz="5000" b="1" i="0" u="none" strike="noStrike" kern="1200" baseline="0">
                        <a:solidFill>
                          <a:srgbClr val="7030A0"/>
                        </a:solidFill>
                        <a:latin typeface="Calibri" panose="020F0502020204030204" pitchFamily="34" charset="0"/>
                        <a:ea typeface="+mn-ea"/>
                        <a:cs typeface="Calibri" panose="020F0502020204030204" pitchFamily="34" charset="0"/>
                      </a:defRPr>
                    </a:pPr>
                    <a:fld id="{FD5BA997-6AC6-45E1-84A7-63D42B1338E3}" type="VALUE">
                      <a:rPr lang="en-US" sz="5000" b="1" smtClean="0">
                        <a:solidFill>
                          <a:srgbClr val="7030A0"/>
                        </a:solidFill>
                        <a:latin typeface="Calibri" panose="020F0502020204030204" pitchFamily="34" charset="0"/>
                        <a:cs typeface="Calibri" panose="020F0502020204030204" pitchFamily="34" charset="0"/>
                      </a:rPr>
                      <a:pPr>
                        <a:defRPr sz="5000" b="1">
                          <a:solidFill>
                            <a:srgbClr val="7030A0"/>
                          </a:solidFill>
                          <a:latin typeface="Calibri" panose="020F0502020204030204" pitchFamily="34" charset="0"/>
                          <a:cs typeface="Calibri" panose="020F0502020204030204" pitchFamily="34" charset="0"/>
                        </a:defRPr>
                      </a:pPr>
                      <a:t>[VALUE]</a:t>
                    </a:fld>
                    <a:r>
                      <a:rPr lang="en-US" sz="5000" b="1" dirty="0">
                        <a:solidFill>
                          <a:srgbClr val="7030A0"/>
                        </a:solidFill>
                        <a:latin typeface="Calibri" panose="020F0502020204030204" pitchFamily="34" charset="0"/>
                        <a:cs typeface="Calibri" panose="020F0502020204030204" pitchFamily="34" charset="0"/>
                      </a:rPr>
                      <a:t>%</a:t>
                    </a:r>
                  </a:p>
                </c:rich>
              </c:tx>
              <c:spPr>
                <a:noFill/>
                <a:ln>
                  <a:noFill/>
                </a:ln>
                <a:effectLst/>
              </c:spPr>
              <c:txPr>
                <a:bodyPr rot="0" spcFirstLastPara="1" vertOverflow="ellipsis" vert="horz" wrap="square" lIns="38100" tIns="19050" rIns="38100" bIns="19050" anchor="ctr" anchorCtr="1">
                  <a:noAutofit/>
                </a:bodyPr>
                <a:lstStyle/>
                <a:p>
                  <a:pPr>
                    <a:defRPr sz="5000" b="1" i="0" u="none" strike="noStrike" kern="1200" baseline="0">
                      <a:solidFill>
                        <a:srgbClr val="7030A0"/>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72870032216515546"/>
                      <c:h val="0.213349277211697"/>
                    </c:manualLayout>
                  </c15:layout>
                  <c15:dlblFieldTable/>
                  <c15:showDataLabelsRange val="0"/>
                </c:ext>
                <c:ext xmlns:c16="http://schemas.microsoft.com/office/drawing/2014/chart" uri="{C3380CC4-5D6E-409C-BE32-E72D297353CC}">
                  <c16:uniqueId val="{00000001-BBDF-4769-8521-A20115CFE7AD}"/>
                </c:ext>
              </c:extLst>
            </c:dLbl>
            <c:dLbl>
              <c:idx val="1"/>
              <c:delete val="1"/>
              <c:extLst>
                <c:ext xmlns:c15="http://schemas.microsoft.com/office/drawing/2012/chart" uri="{CE6537A1-D6FC-4f65-9D91-7224C49458BB}"/>
                <c:ext xmlns:c16="http://schemas.microsoft.com/office/drawing/2014/chart" uri="{C3380CC4-5D6E-409C-BE32-E72D297353CC}">
                  <c16:uniqueId val="{00000003-BBDF-4769-8521-A20115CFE7AD}"/>
                </c:ext>
              </c:extLst>
            </c:dLbl>
            <c:spPr>
              <a:noFill/>
              <a:ln>
                <a:noFill/>
              </a:ln>
              <a:effectLst/>
            </c:spPr>
            <c:txPr>
              <a:bodyPr rot="0" spcFirstLastPara="1" vertOverflow="ellipsis" vert="horz" wrap="square" lIns="38100" tIns="19050" rIns="38100" bIns="19050" anchor="ctr" anchorCtr="1">
                <a:spAutoFit/>
              </a:bodyPr>
              <a:lstStyle/>
              <a:p>
                <a:pPr>
                  <a:defRPr sz="5000" b="1" i="0" u="none" strike="noStrike" kern="1200" baseline="0">
                    <a:solidFill>
                      <a:srgbClr val="7030A0"/>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Sheet1!$A$2:$A$3</c:f>
              <c:numCache>
                <c:formatCode>General</c:formatCode>
                <c:ptCount val="2"/>
                <c:pt idx="0">
                  <c:v>1</c:v>
                </c:pt>
                <c:pt idx="1">
                  <c:v>2</c:v>
                </c:pt>
              </c:numCache>
            </c:num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BBDF-4769-8521-A20115CFE7AD}"/>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36</c:v>
                </c:pt>
              </c:strCache>
            </c:strRef>
          </c:tx>
          <c:spPr>
            <a:solidFill>
              <a:schemeClr val="accent4"/>
            </a:solidFill>
            <a:ln>
              <a:noFill/>
            </a:ln>
          </c:spPr>
          <c:dPt>
            <c:idx val="0"/>
            <c:bubble3D val="0"/>
            <c:spPr>
              <a:solidFill>
                <a:srgbClr val="FF6600"/>
              </a:solidFill>
              <a:ln w="19050">
                <a:noFill/>
              </a:ln>
              <a:effectLst/>
            </c:spPr>
            <c:extLst>
              <c:ext xmlns:c16="http://schemas.microsoft.com/office/drawing/2014/chart" uri="{C3380CC4-5D6E-409C-BE32-E72D297353CC}">
                <c16:uniqueId val="{00000001-8201-41F5-9C13-E9DE05B30B28}"/>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201-41F5-9C13-E9DE05B30B28}"/>
              </c:ext>
            </c:extLst>
          </c:dPt>
          <c:dLbls>
            <c:dLbl>
              <c:idx val="0"/>
              <c:layout>
                <c:manualLayout>
                  <c:x val="-0.13259414828830066"/>
                  <c:y val="0.45128847005218048"/>
                </c:manualLayout>
              </c:layout>
              <c:tx>
                <c:rich>
                  <a:bodyPr rot="0" spcFirstLastPara="1" vertOverflow="ellipsis" vert="horz" wrap="square" lIns="38100" tIns="19050" rIns="38100" bIns="19050" anchor="ctr" anchorCtr="1">
                    <a:noAutofit/>
                  </a:bodyPr>
                  <a:lstStyle/>
                  <a:p>
                    <a:pPr>
                      <a:defRPr sz="5000" b="1" i="0" u="none" strike="noStrike" kern="1200" baseline="0">
                        <a:solidFill>
                          <a:srgbClr val="FF6600"/>
                        </a:solidFill>
                        <a:latin typeface="Calibri" panose="020F0502020204030204" pitchFamily="34" charset="0"/>
                        <a:ea typeface="+mn-ea"/>
                        <a:cs typeface="Calibri" panose="020F0502020204030204" pitchFamily="34" charset="0"/>
                      </a:defRPr>
                    </a:pPr>
                    <a:fld id="{FD5BA997-6AC6-45E1-84A7-63D42B1338E3}" type="VALUE">
                      <a:rPr lang="en-US" sz="5000" b="1" smtClean="0">
                        <a:solidFill>
                          <a:srgbClr val="FF6600"/>
                        </a:solidFill>
                        <a:latin typeface="Calibri" panose="020F0502020204030204" pitchFamily="34" charset="0"/>
                        <a:cs typeface="Calibri" panose="020F0502020204030204" pitchFamily="34" charset="0"/>
                      </a:rPr>
                      <a:pPr>
                        <a:defRPr sz="5000" b="1">
                          <a:solidFill>
                            <a:srgbClr val="FF6600"/>
                          </a:solidFill>
                          <a:latin typeface="Calibri" panose="020F0502020204030204" pitchFamily="34" charset="0"/>
                          <a:cs typeface="Calibri" panose="020F0502020204030204" pitchFamily="34" charset="0"/>
                        </a:defRPr>
                      </a:pPr>
                      <a:t>[VALUE]</a:t>
                    </a:fld>
                    <a:r>
                      <a:rPr lang="en-US" sz="5000" b="1" dirty="0">
                        <a:solidFill>
                          <a:srgbClr val="FF6600"/>
                        </a:solidFill>
                        <a:latin typeface="Calibri" panose="020F0502020204030204" pitchFamily="34" charset="0"/>
                        <a:cs typeface="Calibri" panose="020F0502020204030204" pitchFamily="34" charset="0"/>
                      </a:rPr>
                      <a:t>%</a:t>
                    </a:r>
                  </a:p>
                </c:rich>
              </c:tx>
              <c:spPr>
                <a:noFill/>
                <a:ln>
                  <a:noFill/>
                </a:ln>
                <a:effectLst/>
              </c:spPr>
              <c:txPr>
                <a:bodyPr rot="0" spcFirstLastPara="1" vertOverflow="ellipsis" vert="horz" wrap="square" lIns="38100" tIns="19050" rIns="38100" bIns="19050" anchor="ctr" anchorCtr="1">
                  <a:noAutofit/>
                </a:bodyPr>
                <a:lstStyle/>
                <a:p>
                  <a:pPr>
                    <a:defRPr sz="5000" b="1" i="0" u="none" strike="noStrike" kern="1200" baseline="0">
                      <a:solidFill>
                        <a:srgbClr val="FF6600"/>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72870032216515546"/>
                      <c:h val="0.213349277211697"/>
                    </c:manualLayout>
                  </c15:layout>
                  <c15:dlblFieldTable/>
                  <c15:showDataLabelsRange val="0"/>
                </c:ext>
                <c:ext xmlns:c16="http://schemas.microsoft.com/office/drawing/2014/chart" uri="{C3380CC4-5D6E-409C-BE32-E72D297353CC}">
                  <c16:uniqueId val="{00000001-8201-41F5-9C13-E9DE05B30B28}"/>
                </c:ext>
              </c:extLst>
            </c:dLbl>
            <c:dLbl>
              <c:idx val="1"/>
              <c:delete val="1"/>
              <c:extLst>
                <c:ext xmlns:c15="http://schemas.microsoft.com/office/drawing/2012/chart" uri="{CE6537A1-D6FC-4f65-9D91-7224C49458BB}"/>
                <c:ext xmlns:c16="http://schemas.microsoft.com/office/drawing/2014/chart" uri="{C3380CC4-5D6E-409C-BE32-E72D297353CC}">
                  <c16:uniqueId val="{00000003-8201-41F5-9C13-E9DE05B30B28}"/>
                </c:ext>
              </c:extLst>
            </c:dLbl>
            <c:spPr>
              <a:noFill/>
              <a:ln>
                <a:noFill/>
              </a:ln>
              <a:effectLst/>
            </c:spPr>
            <c:txPr>
              <a:bodyPr rot="0" spcFirstLastPara="1" vertOverflow="ellipsis" vert="horz" wrap="square" lIns="38100" tIns="19050" rIns="38100" bIns="19050" anchor="ctr" anchorCtr="1">
                <a:spAutoFit/>
              </a:bodyPr>
              <a:lstStyle/>
              <a:p>
                <a:pPr>
                  <a:defRPr sz="5000" b="1" i="0" u="none" strike="noStrike" kern="1200" baseline="0">
                    <a:solidFill>
                      <a:schemeClr val="accent2"/>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numRef>
              <c:f>Sheet1!$A$2:$A$3</c:f>
              <c:numCache>
                <c:formatCode>General</c:formatCode>
                <c:ptCount val="2"/>
                <c:pt idx="0">
                  <c:v>1</c:v>
                </c:pt>
                <c:pt idx="1">
                  <c:v>2</c:v>
                </c:pt>
              </c:numCache>
            </c:numRef>
          </c:cat>
          <c:val>
            <c:numRef>
              <c:f>Sheet1!$B$2:$B$3</c:f>
              <c:numCache>
                <c:formatCode>General</c:formatCode>
                <c:ptCount val="2"/>
                <c:pt idx="0">
                  <c:v>16</c:v>
                </c:pt>
                <c:pt idx="1">
                  <c:v>84</c:v>
                </c:pt>
              </c:numCache>
            </c:numRef>
          </c:val>
          <c:extLst>
            <c:ext xmlns:c16="http://schemas.microsoft.com/office/drawing/2014/chart" uri="{C3380CC4-5D6E-409C-BE32-E72D297353CC}">
              <c16:uniqueId val="{00000004-8201-41F5-9C13-E9DE05B30B28}"/>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0A10ED-5255-4118-B420-3727752DACE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833238B-9E18-411C-8439-7067B3B31C34}">
      <dgm:prSet phldrT="[Text]" custT="1"/>
      <dgm:spPr>
        <a:solidFill>
          <a:srgbClr val="00B050"/>
        </a:solidFill>
      </dgm:spPr>
      <dgm:t>
        <a:bodyPr/>
        <a:lstStyle/>
        <a:p>
          <a:pPr>
            <a:buFont typeface="Wingdings"/>
            <a:buChar char="ü"/>
          </a:pPr>
          <a:r>
            <a:rPr lang="en-US" sz="2000" dirty="0">
              <a:cs typeface="Calibri"/>
            </a:rPr>
            <a:t>20% Incremental Sales Boost for 15% of most engaged customers </a:t>
          </a:r>
          <a:endParaRPr lang="en-US" sz="2000" dirty="0"/>
        </a:p>
      </dgm:t>
    </dgm:pt>
    <dgm:pt modelId="{CD97A563-313E-4D00-8690-24691332EE06}" type="parTrans" cxnId="{11966484-B6AF-4624-8398-EAE7FEE1D9E8}">
      <dgm:prSet/>
      <dgm:spPr/>
      <dgm:t>
        <a:bodyPr/>
        <a:lstStyle/>
        <a:p>
          <a:endParaRPr lang="en-US" sz="1400"/>
        </a:p>
      </dgm:t>
    </dgm:pt>
    <dgm:pt modelId="{09C412C4-F764-43D9-AC5B-AA7AB24DDC72}" type="sibTrans" cxnId="{11966484-B6AF-4624-8398-EAE7FEE1D9E8}">
      <dgm:prSet/>
      <dgm:spPr>
        <a:solidFill>
          <a:schemeClr val="bg1">
            <a:lumMod val="65000"/>
          </a:schemeClr>
        </a:solidFill>
        <a:ln>
          <a:solidFill>
            <a:schemeClr val="bg1">
              <a:lumMod val="65000"/>
            </a:schemeClr>
          </a:solidFill>
        </a:ln>
      </dgm:spPr>
      <dgm:t>
        <a:bodyPr/>
        <a:lstStyle/>
        <a:p>
          <a:endParaRPr lang="en-US" sz="1400"/>
        </a:p>
      </dgm:t>
    </dgm:pt>
    <dgm:pt modelId="{E1357CA7-B626-44BF-BA07-344094657E23}">
      <dgm:prSet phldrT="[Text]" custT="1"/>
      <dgm:spPr>
        <a:solidFill>
          <a:schemeClr val="bg1">
            <a:lumMod val="65000"/>
          </a:schemeClr>
        </a:solidFill>
      </dgm:spPr>
      <dgm:t>
        <a:bodyPr/>
        <a:lstStyle/>
        <a:p>
          <a:pPr>
            <a:buFont typeface="Wingdings"/>
            <a:buChar char="ü"/>
          </a:pPr>
          <a:r>
            <a:rPr lang="en-US" sz="2000" dirty="0">
              <a:cs typeface="Calibri"/>
            </a:rPr>
            <a:t>3-5% Incremental Sales Boost for rest of userbase</a:t>
          </a:r>
          <a:endParaRPr lang="en-US" sz="2000" dirty="0"/>
        </a:p>
      </dgm:t>
    </dgm:pt>
    <dgm:pt modelId="{86E866D2-184D-4D48-BB34-1F0383203B98}" type="parTrans" cxnId="{BECD217A-AE97-4CCD-8D9B-7C7A7DC5182F}">
      <dgm:prSet/>
      <dgm:spPr/>
      <dgm:t>
        <a:bodyPr/>
        <a:lstStyle/>
        <a:p>
          <a:endParaRPr lang="en-US" sz="1400"/>
        </a:p>
      </dgm:t>
    </dgm:pt>
    <dgm:pt modelId="{62BC6593-9A8D-483A-84B5-D7C1CAB4AB17}" type="sibTrans" cxnId="{BECD217A-AE97-4CCD-8D9B-7C7A7DC5182F}">
      <dgm:prSet/>
      <dgm:spPr/>
      <dgm:t>
        <a:bodyPr/>
        <a:lstStyle/>
        <a:p>
          <a:endParaRPr lang="en-US" sz="1400"/>
        </a:p>
      </dgm:t>
    </dgm:pt>
    <dgm:pt modelId="{34370CC1-8F5E-425C-92E1-E9055DC2B47B}" type="pres">
      <dgm:prSet presAssocID="{4A0A10ED-5255-4118-B420-3727752DACED}" presName="Name0" presStyleCnt="0">
        <dgm:presLayoutVars>
          <dgm:chMax val="7"/>
          <dgm:chPref val="7"/>
          <dgm:dir val="rev"/>
        </dgm:presLayoutVars>
      </dgm:prSet>
      <dgm:spPr/>
    </dgm:pt>
    <dgm:pt modelId="{52D9F977-4C0A-4882-960D-4D8EE1E5A629}" type="pres">
      <dgm:prSet presAssocID="{4A0A10ED-5255-4118-B420-3727752DACED}" presName="Name1" presStyleCnt="0"/>
      <dgm:spPr/>
    </dgm:pt>
    <dgm:pt modelId="{E97679C4-0AEF-45A6-B501-F3A645016776}" type="pres">
      <dgm:prSet presAssocID="{4A0A10ED-5255-4118-B420-3727752DACED}" presName="cycle" presStyleCnt="0"/>
      <dgm:spPr/>
    </dgm:pt>
    <dgm:pt modelId="{4F0F0747-11DC-493B-917F-799455BAEAF2}" type="pres">
      <dgm:prSet presAssocID="{4A0A10ED-5255-4118-B420-3727752DACED}" presName="srcNode" presStyleLbl="node1" presStyleIdx="0" presStyleCnt="2"/>
      <dgm:spPr/>
    </dgm:pt>
    <dgm:pt modelId="{AC7C8EE4-C9EB-4A80-A76D-C3BC9ABCCC08}" type="pres">
      <dgm:prSet presAssocID="{4A0A10ED-5255-4118-B420-3727752DACED}" presName="conn" presStyleLbl="parChTrans1D2" presStyleIdx="0" presStyleCnt="1"/>
      <dgm:spPr/>
    </dgm:pt>
    <dgm:pt modelId="{CD0530C6-4CDC-4C42-AFE7-4002E17E2BAF}" type="pres">
      <dgm:prSet presAssocID="{4A0A10ED-5255-4118-B420-3727752DACED}" presName="extraNode" presStyleLbl="node1" presStyleIdx="0" presStyleCnt="2"/>
      <dgm:spPr/>
    </dgm:pt>
    <dgm:pt modelId="{0D74D3D8-EB23-4ABD-B87F-21BE06085EB2}" type="pres">
      <dgm:prSet presAssocID="{4A0A10ED-5255-4118-B420-3727752DACED}" presName="dstNode" presStyleLbl="node1" presStyleIdx="0" presStyleCnt="2"/>
      <dgm:spPr/>
    </dgm:pt>
    <dgm:pt modelId="{4EE71889-90AD-4A67-85D3-B185E8FF3E60}" type="pres">
      <dgm:prSet presAssocID="{B833238B-9E18-411C-8439-7067B3B31C34}" presName="text_1" presStyleLbl="node1" presStyleIdx="0" presStyleCnt="2">
        <dgm:presLayoutVars>
          <dgm:bulletEnabled val="1"/>
        </dgm:presLayoutVars>
      </dgm:prSet>
      <dgm:spPr/>
    </dgm:pt>
    <dgm:pt modelId="{EE999529-3F60-451D-8F2C-250ED2A0D54F}" type="pres">
      <dgm:prSet presAssocID="{B833238B-9E18-411C-8439-7067B3B31C34}" presName="accent_1" presStyleCnt="0"/>
      <dgm:spPr/>
    </dgm:pt>
    <dgm:pt modelId="{189F5EC9-9A22-47AF-AA64-FCFB570A715B}" type="pres">
      <dgm:prSet presAssocID="{B833238B-9E18-411C-8439-7067B3B31C34}" presName="accentRepeatNode" presStyleLbl="solidFgAcc1" presStyleIdx="0" presStyleCnt="2"/>
      <dgm:spPr>
        <a:ln>
          <a:solidFill>
            <a:srgbClr val="00B050"/>
          </a:solidFill>
        </a:ln>
      </dgm:spPr>
    </dgm:pt>
    <dgm:pt modelId="{6FC73476-BF15-454F-BE8D-1D437B8F2B79}" type="pres">
      <dgm:prSet presAssocID="{E1357CA7-B626-44BF-BA07-344094657E23}" presName="text_2" presStyleLbl="node1" presStyleIdx="1" presStyleCnt="2">
        <dgm:presLayoutVars>
          <dgm:bulletEnabled val="1"/>
        </dgm:presLayoutVars>
      </dgm:prSet>
      <dgm:spPr/>
    </dgm:pt>
    <dgm:pt modelId="{ADE557A0-C9BC-4062-9FA2-B54C02848CD5}" type="pres">
      <dgm:prSet presAssocID="{E1357CA7-B626-44BF-BA07-344094657E23}" presName="accent_2" presStyleCnt="0"/>
      <dgm:spPr/>
    </dgm:pt>
    <dgm:pt modelId="{9609F88E-776E-40CB-8BBE-96DB7BF7673B}" type="pres">
      <dgm:prSet presAssocID="{E1357CA7-B626-44BF-BA07-344094657E23}" presName="accentRepeatNode" presStyleLbl="solidFgAcc1" presStyleIdx="1" presStyleCnt="2"/>
      <dgm:spPr>
        <a:ln>
          <a:solidFill>
            <a:srgbClr val="96A9BA"/>
          </a:solidFill>
        </a:ln>
      </dgm:spPr>
    </dgm:pt>
  </dgm:ptLst>
  <dgm:cxnLst>
    <dgm:cxn modelId="{0C7DF105-F23C-4CC6-B0B0-BE02CB7B944F}" type="presOf" srcId="{09C412C4-F764-43D9-AC5B-AA7AB24DDC72}" destId="{AC7C8EE4-C9EB-4A80-A76D-C3BC9ABCCC08}" srcOrd="0" destOrd="0" presId="urn:microsoft.com/office/officeart/2008/layout/VerticalCurvedList"/>
    <dgm:cxn modelId="{BECD217A-AE97-4CCD-8D9B-7C7A7DC5182F}" srcId="{4A0A10ED-5255-4118-B420-3727752DACED}" destId="{E1357CA7-B626-44BF-BA07-344094657E23}" srcOrd="1" destOrd="0" parTransId="{86E866D2-184D-4D48-BB34-1F0383203B98}" sibTransId="{62BC6593-9A8D-483A-84B5-D7C1CAB4AB17}"/>
    <dgm:cxn modelId="{11966484-B6AF-4624-8398-EAE7FEE1D9E8}" srcId="{4A0A10ED-5255-4118-B420-3727752DACED}" destId="{B833238B-9E18-411C-8439-7067B3B31C34}" srcOrd="0" destOrd="0" parTransId="{CD97A563-313E-4D00-8690-24691332EE06}" sibTransId="{09C412C4-F764-43D9-AC5B-AA7AB24DDC72}"/>
    <dgm:cxn modelId="{4066D09F-2CC9-4738-86D7-8BF2F3B2FF82}" type="presOf" srcId="{B833238B-9E18-411C-8439-7067B3B31C34}" destId="{4EE71889-90AD-4A67-85D3-B185E8FF3E60}" srcOrd="0" destOrd="0" presId="urn:microsoft.com/office/officeart/2008/layout/VerticalCurvedList"/>
    <dgm:cxn modelId="{F8F78FD4-ABCC-44CF-9DC7-B8869774F787}" type="presOf" srcId="{4A0A10ED-5255-4118-B420-3727752DACED}" destId="{34370CC1-8F5E-425C-92E1-E9055DC2B47B}" srcOrd="0" destOrd="0" presId="urn:microsoft.com/office/officeart/2008/layout/VerticalCurvedList"/>
    <dgm:cxn modelId="{BEB5C0E1-1085-4285-BD6A-526FDD9E30E7}" type="presOf" srcId="{E1357CA7-B626-44BF-BA07-344094657E23}" destId="{6FC73476-BF15-454F-BE8D-1D437B8F2B79}" srcOrd="0" destOrd="0" presId="urn:microsoft.com/office/officeart/2008/layout/VerticalCurvedList"/>
    <dgm:cxn modelId="{22B5B9E9-CB5C-40C1-B9C2-9A96DB54BB52}" type="presParOf" srcId="{34370CC1-8F5E-425C-92E1-E9055DC2B47B}" destId="{52D9F977-4C0A-4882-960D-4D8EE1E5A629}" srcOrd="0" destOrd="0" presId="urn:microsoft.com/office/officeart/2008/layout/VerticalCurvedList"/>
    <dgm:cxn modelId="{6F7DBCA7-3C19-4462-8758-FCDCB730D20A}" type="presParOf" srcId="{52D9F977-4C0A-4882-960D-4D8EE1E5A629}" destId="{E97679C4-0AEF-45A6-B501-F3A645016776}" srcOrd="0" destOrd="0" presId="urn:microsoft.com/office/officeart/2008/layout/VerticalCurvedList"/>
    <dgm:cxn modelId="{787417D1-63B8-41B1-A8A7-0C01E40A6989}" type="presParOf" srcId="{E97679C4-0AEF-45A6-B501-F3A645016776}" destId="{4F0F0747-11DC-493B-917F-799455BAEAF2}" srcOrd="0" destOrd="0" presId="urn:microsoft.com/office/officeart/2008/layout/VerticalCurvedList"/>
    <dgm:cxn modelId="{0F3B1A9B-35E4-4AB9-9850-A174A9D066DF}" type="presParOf" srcId="{E97679C4-0AEF-45A6-B501-F3A645016776}" destId="{AC7C8EE4-C9EB-4A80-A76D-C3BC9ABCCC08}" srcOrd="1" destOrd="0" presId="urn:microsoft.com/office/officeart/2008/layout/VerticalCurvedList"/>
    <dgm:cxn modelId="{99168D19-2E1B-4A81-BF4E-0D3EFAC5492E}" type="presParOf" srcId="{E97679C4-0AEF-45A6-B501-F3A645016776}" destId="{CD0530C6-4CDC-4C42-AFE7-4002E17E2BAF}" srcOrd="2" destOrd="0" presId="urn:microsoft.com/office/officeart/2008/layout/VerticalCurvedList"/>
    <dgm:cxn modelId="{1814B511-4561-421D-95AF-5BDAE24E7427}" type="presParOf" srcId="{E97679C4-0AEF-45A6-B501-F3A645016776}" destId="{0D74D3D8-EB23-4ABD-B87F-21BE06085EB2}" srcOrd="3" destOrd="0" presId="urn:microsoft.com/office/officeart/2008/layout/VerticalCurvedList"/>
    <dgm:cxn modelId="{2EA3AD0A-9B5A-4EA3-A6D4-57EB18E31C41}" type="presParOf" srcId="{52D9F977-4C0A-4882-960D-4D8EE1E5A629}" destId="{4EE71889-90AD-4A67-85D3-B185E8FF3E60}" srcOrd="1" destOrd="0" presId="urn:microsoft.com/office/officeart/2008/layout/VerticalCurvedList"/>
    <dgm:cxn modelId="{2E60D8EB-D880-4DAE-86A8-99F2E3ED12B1}" type="presParOf" srcId="{52D9F977-4C0A-4882-960D-4D8EE1E5A629}" destId="{EE999529-3F60-451D-8F2C-250ED2A0D54F}" srcOrd="2" destOrd="0" presId="urn:microsoft.com/office/officeart/2008/layout/VerticalCurvedList"/>
    <dgm:cxn modelId="{1CEAB06D-4724-4CFD-8FCA-CF1D07BF77B7}" type="presParOf" srcId="{EE999529-3F60-451D-8F2C-250ED2A0D54F}" destId="{189F5EC9-9A22-47AF-AA64-FCFB570A715B}" srcOrd="0" destOrd="0" presId="urn:microsoft.com/office/officeart/2008/layout/VerticalCurvedList"/>
    <dgm:cxn modelId="{FB6472BE-507A-4191-858C-D9E5B133CCB4}" type="presParOf" srcId="{52D9F977-4C0A-4882-960D-4D8EE1E5A629}" destId="{6FC73476-BF15-454F-BE8D-1D437B8F2B79}" srcOrd="3" destOrd="0" presId="urn:microsoft.com/office/officeart/2008/layout/VerticalCurvedList"/>
    <dgm:cxn modelId="{6829A28C-E1D4-4B0E-9F19-CCEA33A9DDAD}" type="presParOf" srcId="{52D9F977-4C0A-4882-960D-4D8EE1E5A629}" destId="{ADE557A0-C9BC-4062-9FA2-B54C02848CD5}" srcOrd="4" destOrd="0" presId="urn:microsoft.com/office/officeart/2008/layout/VerticalCurvedList"/>
    <dgm:cxn modelId="{41D738A3-53C9-49AB-B0F9-BED132C75662}" type="presParOf" srcId="{ADE557A0-C9BC-4062-9FA2-B54C02848CD5}" destId="{9609F88E-776E-40CB-8BBE-96DB7BF7673B}"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415DCA-200B-374D-BC6C-32F22CC04B00}"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DD617C5C-39D0-2443-94FD-8F58BCDFEFAE}">
      <dgm:prSet phldrT="[Text]" custT="1"/>
      <dgm:spPr/>
      <dgm:t>
        <a:bodyPr/>
        <a:lstStyle/>
        <a:p>
          <a:r>
            <a:rPr lang="en-US" sz="1400" b="1" i="0" dirty="0"/>
            <a:t>The</a:t>
          </a:r>
          <a:r>
            <a:rPr lang="en-US" sz="1400" b="0" i="0" dirty="0"/>
            <a:t> New York Times reported that </a:t>
          </a:r>
          <a:r>
            <a:rPr lang="en-US" sz="1400" b="1" i="0" dirty="0"/>
            <a:t>Amazon</a:t>
          </a:r>
          <a:r>
            <a:rPr lang="en-US" sz="1400" b="0" i="0" dirty="0"/>
            <a:t> controlled 50 percent of all </a:t>
          </a:r>
          <a:r>
            <a:rPr lang="en-US" sz="1400" b="1" i="0" dirty="0"/>
            <a:t>book</a:t>
          </a:r>
          <a:r>
            <a:rPr lang="en-US" sz="1400" b="0" i="0" dirty="0"/>
            <a:t> distribution, but for some industry suppliers, </a:t>
          </a:r>
          <a:r>
            <a:rPr lang="en-US" sz="1400" b="1" i="0" dirty="0"/>
            <a:t>the</a:t>
          </a:r>
          <a:r>
            <a:rPr lang="en-US" sz="1400" b="0" i="0" dirty="0"/>
            <a:t> actual figure may be </a:t>
          </a:r>
          <a:r>
            <a:rPr lang="en-US" sz="1400" b="1" i="0" dirty="0"/>
            <a:t>much</a:t>
          </a:r>
          <a:r>
            <a:rPr lang="en-US" sz="1400" b="0" i="0" dirty="0"/>
            <a:t> higher, </a:t>
          </a:r>
          <a:r>
            <a:rPr lang="en-US" sz="1400" b="1" i="0" dirty="0"/>
            <a:t>with Amazon</a:t>
          </a:r>
          <a:r>
            <a:rPr lang="en-US" sz="1400" b="0" i="0" dirty="0"/>
            <a:t> accounting for more than 70 or 80 percent of </a:t>
          </a:r>
          <a:r>
            <a:rPr lang="en-US" sz="1400" b="1" i="0" dirty="0"/>
            <a:t>sales</a:t>
          </a:r>
          <a:endParaRPr lang="en-US" sz="1400" dirty="0"/>
        </a:p>
      </dgm:t>
    </dgm:pt>
    <dgm:pt modelId="{AABC84F0-0036-4742-9411-711BEFCD1844}" type="parTrans" cxnId="{AED9530D-D88B-BE4C-922B-F8FEDABA0874}">
      <dgm:prSet/>
      <dgm:spPr/>
      <dgm:t>
        <a:bodyPr/>
        <a:lstStyle/>
        <a:p>
          <a:endParaRPr lang="en-US"/>
        </a:p>
      </dgm:t>
    </dgm:pt>
    <dgm:pt modelId="{D53E07A3-3D0B-9D43-837F-BF71D5D89267}" type="sibTrans" cxnId="{AED9530D-D88B-BE4C-922B-F8FEDABA0874}">
      <dgm:prSet/>
      <dgm:spPr/>
      <dgm:t>
        <a:bodyPr/>
        <a:lstStyle/>
        <a:p>
          <a:endParaRPr lang="en-US"/>
        </a:p>
      </dgm:t>
    </dgm:pt>
    <dgm:pt modelId="{98051D6D-C98B-5C4B-A10F-F9D3ED62424F}">
      <dgm:prSet phldrT="[Text]" custT="1"/>
      <dgm:spPr/>
      <dgm:t>
        <a:bodyPr/>
        <a:lstStyle/>
        <a:p>
          <a:pPr rtl="0"/>
          <a:r>
            <a:rPr lang="en-US" sz="1400" dirty="0"/>
            <a:t>Facilitates easy to use website, great customer service and convenient shipping</a:t>
          </a:r>
        </a:p>
      </dgm:t>
    </dgm:pt>
    <dgm:pt modelId="{3F50001A-A764-1049-A515-B1C476D3ABE5}" type="parTrans" cxnId="{BB8C4E7B-28F9-AB42-AB84-9D15F568D7B4}">
      <dgm:prSet/>
      <dgm:spPr/>
      <dgm:t>
        <a:bodyPr/>
        <a:lstStyle/>
        <a:p>
          <a:endParaRPr lang="en-US"/>
        </a:p>
      </dgm:t>
    </dgm:pt>
    <dgm:pt modelId="{A4CFFC2F-84F6-A64D-BFFE-2F6955020F71}" type="sibTrans" cxnId="{BB8C4E7B-28F9-AB42-AB84-9D15F568D7B4}">
      <dgm:prSet/>
      <dgm:spPr/>
      <dgm:t>
        <a:bodyPr/>
        <a:lstStyle/>
        <a:p>
          <a:endParaRPr lang="en-US"/>
        </a:p>
      </dgm:t>
    </dgm:pt>
    <dgm:pt modelId="{BE6976DC-44B5-B544-9133-CE1094434026}">
      <dgm:prSet phldrT="[Text]" custT="1"/>
      <dgm:spPr/>
      <dgm:t>
        <a:bodyPr/>
        <a:lstStyle/>
        <a:p>
          <a:r>
            <a:rPr lang="en-US" sz="1400" dirty="0"/>
            <a:t>Personalized recommendation engine approach proven to be effective for more than 20 years</a:t>
          </a:r>
        </a:p>
      </dgm:t>
    </dgm:pt>
    <dgm:pt modelId="{8A760576-B2C8-C542-A1F4-DA293672D1D5}" type="parTrans" cxnId="{16C526F8-348C-1242-A910-6F624788AA37}">
      <dgm:prSet/>
      <dgm:spPr/>
      <dgm:t>
        <a:bodyPr/>
        <a:lstStyle/>
        <a:p>
          <a:endParaRPr lang="en-US"/>
        </a:p>
      </dgm:t>
    </dgm:pt>
    <dgm:pt modelId="{4D835753-AE48-3F43-A32D-6138CB5283E1}" type="sibTrans" cxnId="{16C526F8-348C-1242-A910-6F624788AA37}">
      <dgm:prSet/>
      <dgm:spPr/>
      <dgm:t>
        <a:bodyPr/>
        <a:lstStyle/>
        <a:p>
          <a:endParaRPr lang="en-US"/>
        </a:p>
      </dgm:t>
    </dgm:pt>
    <dgm:pt modelId="{F4A09E98-A67E-A04C-AACF-33FA6166FC30}">
      <dgm:prSet custT="1"/>
      <dgm:spPr/>
      <dgm:t>
        <a:bodyPr/>
        <a:lstStyle/>
        <a:p>
          <a:pPr rtl="0"/>
          <a:r>
            <a:rPr lang="en-US" sz="1400" dirty="0"/>
            <a:t>Personalized book recommendations are based on customer’s previous purchase history, interests and “frequently bought together” setup. Also, they rely heavily on category, price and customer reviews-based recommendations </a:t>
          </a:r>
        </a:p>
      </dgm:t>
    </dgm:pt>
    <dgm:pt modelId="{DF43ABC0-DE69-8947-976A-71FDCAE2684D}" type="parTrans" cxnId="{46BC176E-4A7D-2E44-B690-593A916C5EB1}">
      <dgm:prSet/>
      <dgm:spPr/>
      <dgm:t>
        <a:bodyPr/>
        <a:lstStyle/>
        <a:p>
          <a:endParaRPr lang="en-US"/>
        </a:p>
      </dgm:t>
    </dgm:pt>
    <dgm:pt modelId="{1305A9CF-8A34-064E-ADAA-DD0B6973085B}" type="sibTrans" cxnId="{46BC176E-4A7D-2E44-B690-593A916C5EB1}">
      <dgm:prSet/>
      <dgm:spPr/>
      <dgm:t>
        <a:bodyPr/>
        <a:lstStyle/>
        <a:p>
          <a:endParaRPr lang="en-US"/>
        </a:p>
      </dgm:t>
    </dgm:pt>
    <dgm:pt modelId="{33E6D60C-6094-6946-A123-823EAB1EFE6F}" type="pres">
      <dgm:prSet presAssocID="{15415DCA-200B-374D-BC6C-32F22CC04B00}" presName="linear" presStyleCnt="0">
        <dgm:presLayoutVars>
          <dgm:dir/>
          <dgm:animLvl val="lvl"/>
          <dgm:resizeHandles val="exact"/>
        </dgm:presLayoutVars>
      </dgm:prSet>
      <dgm:spPr/>
    </dgm:pt>
    <dgm:pt modelId="{5F8F36FA-3373-B545-BB5A-96B7657D9D5E}" type="pres">
      <dgm:prSet presAssocID="{DD617C5C-39D0-2443-94FD-8F58BCDFEFAE}" presName="parentLin" presStyleCnt="0"/>
      <dgm:spPr/>
    </dgm:pt>
    <dgm:pt modelId="{B5B2726F-3ED4-9546-9019-DAEA5BB341F8}" type="pres">
      <dgm:prSet presAssocID="{DD617C5C-39D0-2443-94FD-8F58BCDFEFAE}" presName="parentLeftMargin" presStyleLbl="node1" presStyleIdx="0" presStyleCnt="4"/>
      <dgm:spPr/>
    </dgm:pt>
    <dgm:pt modelId="{0B62FAA5-533F-B045-AF77-C6A4F67DDC98}" type="pres">
      <dgm:prSet presAssocID="{DD617C5C-39D0-2443-94FD-8F58BCDFEFAE}" presName="parentText" presStyleLbl="node1" presStyleIdx="0" presStyleCnt="4" custScaleY="368513">
        <dgm:presLayoutVars>
          <dgm:chMax val="0"/>
          <dgm:bulletEnabled val="1"/>
        </dgm:presLayoutVars>
      </dgm:prSet>
      <dgm:spPr/>
    </dgm:pt>
    <dgm:pt modelId="{A1252838-E0A4-5841-BFF3-D09F986353B7}" type="pres">
      <dgm:prSet presAssocID="{DD617C5C-39D0-2443-94FD-8F58BCDFEFAE}" presName="negativeSpace" presStyleCnt="0"/>
      <dgm:spPr/>
    </dgm:pt>
    <dgm:pt modelId="{B6534C52-CBA0-AF4A-A501-258D46C9522A}" type="pres">
      <dgm:prSet presAssocID="{DD617C5C-39D0-2443-94FD-8F58BCDFEFAE}" presName="childText" presStyleLbl="conFgAcc1" presStyleIdx="0" presStyleCnt="4">
        <dgm:presLayoutVars>
          <dgm:bulletEnabled val="1"/>
        </dgm:presLayoutVars>
      </dgm:prSet>
      <dgm:spPr/>
    </dgm:pt>
    <dgm:pt modelId="{810AD9E5-6B8E-EB4D-9F3A-E9E8B8FC1E4B}" type="pres">
      <dgm:prSet presAssocID="{D53E07A3-3D0B-9D43-837F-BF71D5D89267}" presName="spaceBetweenRectangles" presStyleCnt="0"/>
      <dgm:spPr/>
    </dgm:pt>
    <dgm:pt modelId="{1A19ABD3-ECD0-0444-AC06-7057811E1F8D}" type="pres">
      <dgm:prSet presAssocID="{98051D6D-C98B-5C4B-A10F-F9D3ED62424F}" presName="parentLin" presStyleCnt="0"/>
      <dgm:spPr/>
    </dgm:pt>
    <dgm:pt modelId="{87287217-1610-594E-AE40-39725ABD917E}" type="pres">
      <dgm:prSet presAssocID="{98051D6D-C98B-5C4B-A10F-F9D3ED62424F}" presName="parentLeftMargin" presStyleLbl="node1" presStyleIdx="0" presStyleCnt="4"/>
      <dgm:spPr/>
    </dgm:pt>
    <dgm:pt modelId="{BE22C014-84F0-0A43-9AFD-19CD97F10651}" type="pres">
      <dgm:prSet presAssocID="{98051D6D-C98B-5C4B-A10F-F9D3ED62424F}" presName="parentText" presStyleLbl="node1" presStyleIdx="1" presStyleCnt="4" custScaleY="179222">
        <dgm:presLayoutVars>
          <dgm:chMax val="0"/>
          <dgm:bulletEnabled val="1"/>
        </dgm:presLayoutVars>
      </dgm:prSet>
      <dgm:spPr/>
    </dgm:pt>
    <dgm:pt modelId="{D3A1E698-78CF-6D41-9A73-B0A0A4EF6D5D}" type="pres">
      <dgm:prSet presAssocID="{98051D6D-C98B-5C4B-A10F-F9D3ED62424F}" presName="negativeSpace" presStyleCnt="0"/>
      <dgm:spPr/>
    </dgm:pt>
    <dgm:pt modelId="{EF224176-D1B0-9E4A-8352-155A771FC634}" type="pres">
      <dgm:prSet presAssocID="{98051D6D-C98B-5C4B-A10F-F9D3ED62424F}" presName="childText" presStyleLbl="conFgAcc1" presStyleIdx="1" presStyleCnt="4">
        <dgm:presLayoutVars>
          <dgm:bulletEnabled val="1"/>
        </dgm:presLayoutVars>
      </dgm:prSet>
      <dgm:spPr/>
    </dgm:pt>
    <dgm:pt modelId="{7C1F71B7-6BA9-E04D-8C9D-50D5731F1C86}" type="pres">
      <dgm:prSet presAssocID="{A4CFFC2F-84F6-A64D-BFFE-2F6955020F71}" presName="spaceBetweenRectangles" presStyleCnt="0"/>
      <dgm:spPr/>
    </dgm:pt>
    <dgm:pt modelId="{EC5BA015-D90F-BE43-8ECE-58BF72894D98}" type="pres">
      <dgm:prSet presAssocID="{BE6976DC-44B5-B544-9133-CE1094434026}" presName="parentLin" presStyleCnt="0"/>
      <dgm:spPr/>
    </dgm:pt>
    <dgm:pt modelId="{FD090CD2-3006-EC44-AA28-F6132C918376}" type="pres">
      <dgm:prSet presAssocID="{BE6976DC-44B5-B544-9133-CE1094434026}" presName="parentLeftMargin" presStyleLbl="node1" presStyleIdx="1" presStyleCnt="4"/>
      <dgm:spPr/>
    </dgm:pt>
    <dgm:pt modelId="{8555D9D4-56E5-5A4F-80E3-9401759C12DB}" type="pres">
      <dgm:prSet presAssocID="{BE6976DC-44B5-B544-9133-CE1094434026}" presName="parentText" presStyleLbl="node1" presStyleIdx="2" presStyleCnt="4" custScaleY="285687">
        <dgm:presLayoutVars>
          <dgm:chMax val="0"/>
          <dgm:bulletEnabled val="1"/>
        </dgm:presLayoutVars>
      </dgm:prSet>
      <dgm:spPr/>
    </dgm:pt>
    <dgm:pt modelId="{DF9C7D33-24DF-D047-AB41-D5D11D626BF1}" type="pres">
      <dgm:prSet presAssocID="{BE6976DC-44B5-B544-9133-CE1094434026}" presName="negativeSpace" presStyleCnt="0"/>
      <dgm:spPr/>
    </dgm:pt>
    <dgm:pt modelId="{D5D9B640-11E6-D643-9C4E-3395418C0FCB}" type="pres">
      <dgm:prSet presAssocID="{BE6976DC-44B5-B544-9133-CE1094434026}" presName="childText" presStyleLbl="conFgAcc1" presStyleIdx="2" presStyleCnt="4">
        <dgm:presLayoutVars>
          <dgm:bulletEnabled val="1"/>
        </dgm:presLayoutVars>
      </dgm:prSet>
      <dgm:spPr/>
    </dgm:pt>
    <dgm:pt modelId="{FDA35A37-3996-3F48-9CB6-F034ADA3DC3E}" type="pres">
      <dgm:prSet presAssocID="{4D835753-AE48-3F43-A32D-6138CB5283E1}" presName="spaceBetweenRectangles" presStyleCnt="0"/>
      <dgm:spPr/>
    </dgm:pt>
    <dgm:pt modelId="{C25021E3-9854-CC45-B7AB-4BFF91CBDF8C}" type="pres">
      <dgm:prSet presAssocID="{F4A09E98-A67E-A04C-AACF-33FA6166FC30}" presName="parentLin" presStyleCnt="0"/>
      <dgm:spPr/>
    </dgm:pt>
    <dgm:pt modelId="{00D94994-DD23-F94C-8F80-6343CF09CC33}" type="pres">
      <dgm:prSet presAssocID="{F4A09E98-A67E-A04C-AACF-33FA6166FC30}" presName="parentLeftMargin" presStyleLbl="node1" presStyleIdx="2" presStyleCnt="4"/>
      <dgm:spPr/>
    </dgm:pt>
    <dgm:pt modelId="{4706A622-AD2A-0242-A5C0-5DECEF470080}" type="pres">
      <dgm:prSet presAssocID="{F4A09E98-A67E-A04C-AACF-33FA6166FC30}" presName="parentText" presStyleLbl="node1" presStyleIdx="3" presStyleCnt="4" custScaleY="318131">
        <dgm:presLayoutVars>
          <dgm:chMax val="0"/>
          <dgm:bulletEnabled val="1"/>
        </dgm:presLayoutVars>
      </dgm:prSet>
      <dgm:spPr/>
    </dgm:pt>
    <dgm:pt modelId="{CA5E8E67-9283-A042-8FB6-12675A16FD12}" type="pres">
      <dgm:prSet presAssocID="{F4A09E98-A67E-A04C-AACF-33FA6166FC30}" presName="negativeSpace" presStyleCnt="0"/>
      <dgm:spPr/>
    </dgm:pt>
    <dgm:pt modelId="{7F8AA33D-38FD-FB42-AD4D-74F28370007B}" type="pres">
      <dgm:prSet presAssocID="{F4A09E98-A67E-A04C-AACF-33FA6166FC30}" presName="childText" presStyleLbl="conFgAcc1" presStyleIdx="3" presStyleCnt="4">
        <dgm:presLayoutVars>
          <dgm:bulletEnabled val="1"/>
        </dgm:presLayoutVars>
      </dgm:prSet>
      <dgm:spPr/>
    </dgm:pt>
  </dgm:ptLst>
  <dgm:cxnLst>
    <dgm:cxn modelId="{AED9530D-D88B-BE4C-922B-F8FEDABA0874}" srcId="{15415DCA-200B-374D-BC6C-32F22CC04B00}" destId="{DD617C5C-39D0-2443-94FD-8F58BCDFEFAE}" srcOrd="0" destOrd="0" parTransId="{AABC84F0-0036-4742-9411-711BEFCD1844}" sibTransId="{D53E07A3-3D0B-9D43-837F-BF71D5D89267}"/>
    <dgm:cxn modelId="{0F7D052A-ED79-D74A-8E4D-7C138BACDB61}" type="presOf" srcId="{F4A09E98-A67E-A04C-AACF-33FA6166FC30}" destId="{00D94994-DD23-F94C-8F80-6343CF09CC33}" srcOrd="0" destOrd="0" presId="urn:microsoft.com/office/officeart/2005/8/layout/list1"/>
    <dgm:cxn modelId="{44C60B35-355B-0D4A-B755-3B6E023DD039}" type="presOf" srcId="{F4A09E98-A67E-A04C-AACF-33FA6166FC30}" destId="{4706A622-AD2A-0242-A5C0-5DECEF470080}" srcOrd="1" destOrd="0" presId="urn:microsoft.com/office/officeart/2005/8/layout/list1"/>
    <dgm:cxn modelId="{6C087468-48E9-D743-984F-14B90FBCC5AB}" type="presOf" srcId="{DD617C5C-39D0-2443-94FD-8F58BCDFEFAE}" destId="{B5B2726F-3ED4-9546-9019-DAEA5BB341F8}" srcOrd="0" destOrd="0" presId="urn:microsoft.com/office/officeart/2005/8/layout/list1"/>
    <dgm:cxn modelId="{A478D16C-BC8E-0B4C-979E-F778EEE62659}" type="presOf" srcId="{98051D6D-C98B-5C4B-A10F-F9D3ED62424F}" destId="{BE22C014-84F0-0A43-9AFD-19CD97F10651}" srcOrd="1" destOrd="0" presId="urn:microsoft.com/office/officeart/2005/8/layout/list1"/>
    <dgm:cxn modelId="{46BC176E-4A7D-2E44-B690-593A916C5EB1}" srcId="{15415DCA-200B-374D-BC6C-32F22CC04B00}" destId="{F4A09E98-A67E-A04C-AACF-33FA6166FC30}" srcOrd="3" destOrd="0" parTransId="{DF43ABC0-DE69-8947-976A-71FDCAE2684D}" sibTransId="{1305A9CF-8A34-064E-ADAA-DD0B6973085B}"/>
    <dgm:cxn modelId="{62AAE857-4C4F-934A-98E3-E72E4FBB0031}" type="presOf" srcId="{DD617C5C-39D0-2443-94FD-8F58BCDFEFAE}" destId="{0B62FAA5-533F-B045-AF77-C6A4F67DDC98}" srcOrd="1" destOrd="0" presId="urn:microsoft.com/office/officeart/2005/8/layout/list1"/>
    <dgm:cxn modelId="{A5F7405A-9F25-9A48-8B35-6EF2E3BF6A21}" type="presOf" srcId="{BE6976DC-44B5-B544-9133-CE1094434026}" destId="{FD090CD2-3006-EC44-AA28-F6132C918376}" srcOrd="0" destOrd="0" presId="urn:microsoft.com/office/officeart/2005/8/layout/list1"/>
    <dgm:cxn modelId="{BB8C4E7B-28F9-AB42-AB84-9D15F568D7B4}" srcId="{15415DCA-200B-374D-BC6C-32F22CC04B00}" destId="{98051D6D-C98B-5C4B-A10F-F9D3ED62424F}" srcOrd="1" destOrd="0" parTransId="{3F50001A-A764-1049-A515-B1C476D3ABE5}" sibTransId="{A4CFFC2F-84F6-A64D-BFFE-2F6955020F71}"/>
    <dgm:cxn modelId="{3B0CD8A4-D76A-E84A-BE7E-85EDC8E5CB11}" type="presOf" srcId="{BE6976DC-44B5-B544-9133-CE1094434026}" destId="{8555D9D4-56E5-5A4F-80E3-9401759C12DB}" srcOrd="1" destOrd="0" presId="urn:microsoft.com/office/officeart/2005/8/layout/list1"/>
    <dgm:cxn modelId="{2639F0E6-1A08-4D4A-A290-C54E84EC7193}" type="presOf" srcId="{15415DCA-200B-374D-BC6C-32F22CC04B00}" destId="{33E6D60C-6094-6946-A123-823EAB1EFE6F}" srcOrd="0" destOrd="0" presId="urn:microsoft.com/office/officeart/2005/8/layout/list1"/>
    <dgm:cxn modelId="{BE9644E7-E287-8C4E-883C-775183D35FBB}" type="presOf" srcId="{98051D6D-C98B-5C4B-A10F-F9D3ED62424F}" destId="{87287217-1610-594E-AE40-39725ABD917E}" srcOrd="0" destOrd="0" presId="urn:microsoft.com/office/officeart/2005/8/layout/list1"/>
    <dgm:cxn modelId="{16C526F8-348C-1242-A910-6F624788AA37}" srcId="{15415DCA-200B-374D-BC6C-32F22CC04B00}" destId="{BE6976DC-44B5-B544-9133-CE1094434026}" srcOrd="2" destOrd="0" parTransId="{8A760576-B2C8-C542-A1F4-DA293672D1D5}" sibTransId="{4D835753-AE48-3F43-A32D-6138CB5283E1}"/>
    <dgm:cxn modelId="{58042651-94E1-024C-ADE0-D330EC358B82}" type="presParOf" srcId="{33E6D60C-6094-6946-A123-823EAB1EFE6F}" destId="{5F8F36FA-3373-B545-BB5A-96B7657D9D5E}" srcOrd="0" destOrd="0" presId="urn:microsoft.com/office/officeart/2005/8/layout/list1"/>
    <dgm:cxn modelId="{1487E361-E42C-E144-B732-9FDF37E9E654}" type="presParOf" srcId="{5F8F36FA-3373-B545-BB5A-96B7657D9D5E}" destId="{B5B2726F-3ED4-9546-9019-DAEA5BB341F8}" srcOrd="0" destOrd="0" presId="urn:microsoft.com/office/officeart/2005/8/layout/list1"/>
    <dgm:cxn modelId="{917D708E-2198-334F-BABB-C7885FD24F7B}" type="presParOf" srcId="{5F8F36FA-3373-B545-BB5A-96B7657D9D5E}" destId="{0B62FAA5-533F-B045-AF77-C6A4F67DDC98}" srcOrd="1" destOrd="0" presId="urn:microsoft.com/office/officeart/2005/8/layout/list1"/>
    <dgm:cxn modelId="{0E3CA185-769E-194D-A810-3DDF246D5B80}" type="presParOf" srcId="{33E6D60C-6094-6946-A123-823EAB1EFE6F}" destId="{A1252838-E0A4-5841-BFF3-D09F986353B7}" srcOrd="1" destOrd="0" presId="urn:microsoft.com/office/officeart/2005/8/layout/list1"/>
    <dgm:cxn modelId="{DBC2BE7B-4F5E-BA47-B700-FDF3CDA65EA7}" type="presParOf" srcId="{33E6D60C-6094-6946-A123-823EAB1EFE6F}" destId="{B6534C52-CBA0-AF4A-A501-258D46C9522A}" srcOrd="2" destOrd="0" presId="urn:microsoft.com/office/officeart/2005/8/layout/list1"/>
    <dgm:cxn modelId="{989BAED6-1652-254B-9114-685ABCEBF4BB}" type="presParOf" srcId="{33E6D60C-6094-6946-A123-823EAB1EFE6F}" destId="{810AD9E5-6B8E-EB4D-9F3A-E9E8B8FC1E4B}" srcOrd="3" destOrd="0" presId="urn:microsoft.com/office/officeart/2005/8/layout/list1"/>
    <dgm:cxn modelId="{497000E3-DEC0-424C-8EB2-640855A4FFE1}" type="presParOf" srcId="{33E6D60C-6094-6946-A123-823EAB1EFE6F}" destId="{1A19ABD3-ECD0-0444-AC06-7057811E1F8D}" srcOrd="4" destOrd="0" presId="urn:microsoft.com/office/officeart/2005/8/layout/list1"/>
    <dgm:cxn modelId="{9DDBC89D-F487-F14A-A3BF-D4142C79BF5C}" type="presParOf" srcId="{1A19ABD3-ECD0-0444-AC06-7057811E1F8D}" destId="{87287217-1610-594E-AE40-39725ABD917E}" srcOrd="0" destOrd="0" presId="urn:microsoft.com/office/officeart/2005/8/layout/list1"/>
    <dgm:cxn modelId="{8DA1DA8F-F77D-E946-B68E-088AE7A892AB}" type="presParOf" srcId="{1A19ABD3-ECD0-0444-AC06-7057811E1F8D}" destId="{BE22C014-84F0-0A43-9AFD-19CD97F10651}" srcOrd="1" destOrd="0" presId="urn:microsoft.com/office/officeart/2005/8/layout/list1"/>
    <dgm:cxn modelId="{7C27C449-E2EE-C24E-A6FD-F6D9988E5048}" type="presParOf" srcId="{33E6D60C-6094-6946-A123-823EAB1EFE6F}" destId="{D3A1E698-78CF-6D41-9A73-B0A0A4EF6D5D}" srcOrd="5" destOrd="0" presId="urn:microsoft.com/office/officeart/2005/8/layout/list1"/>
    <dgm:cxn modelId="{4EDF8D9C-C946-5845-A631-D18FD01FC9DD}" type="presParOf" srcId="{33E6D60C-6094-6946-A123-823EAB1EFE6F}" destId="{EF224176-D1B0-9E4A-8352-155A771FC634}" srcOrd="6" destOrd="0" presId="urn:microsoft.com/office/officeart/2005/8/layout/list1"/>
    <dgm:cxn modelId="{243B6C97-D0B4-F043-8743-4D7571447015}" type="presParOf" srcId="{33E6D60C-6094-6946-A123-823EAB1EFE6F}" destId="{7C1F71B7-6BA9-E04D-8C9D-50D5731F1C86}" srcOrd="7" destOrd="0" presId="urn:microsoft.com/office/officeart/2005/8/layout/list1"/>
    <dgm:cxn modelId="{C6FE5231-911F-254A-8666-F78537D5E43B}" type="presParOf" srcId="{33E6D60C-6094-6946-A123-823EAB1EFE6F}" destId="{EC5BA015-D90F-BE43-8ECE-58BF72894D98}" srcOrd="8" destOrd="0" presId="urn:microsoft.com/office/officeart/2005/8/layout/list1"/>
    <dgm:cxn modelId="{7A54933C-6841-8A47-AE7C-588186135448}" type="presParOf" srcId="{EC5BA015-D90F-BE43-8ECE-58BF72894D98}" destId="{FD090CD2-3006-EC44-AA28-F6132C918376}" srcOrd="0" destOrd="0" presId="urn:microsoft.com/office/officeart/2005/8/layout/list1"/>
    <dgm:cxn modelId="{91516F55-0A8A-9046-A46B-99794E4AE412}" type="presParOf" srcId="{EC5BA015-D90F-BE43-8ECE-58BF72894D98}" destId="{8555D9D4-56E5-5A4F-80E3-9401759C12DB}" srcOrd="1" destOrd="0" presId="urn:microsoft.com/office/officeart/2005/8/layout/list1"/>
    <dgm:cxn modelId="{EFDD1874-6410-A44D-AFB7-DA0011310D89}" type="presParOf" srcId="{33E6D60C-6094-6946-A123-823EAB1EFE6F}" destId="{DF9C7D33-24DF-D047-AB41-D5D11D626BF1}" srcOrd="9" destOrd="0" presId="urn:microsoft.com/office/officeart/2005/8/layout/list1"/>
    <dgm:cxn modelId="{80B5F628-95B2-9C43-8966-1839C96FBA14}" type="presParOf" srcId="{33E6D60C-6094-6946-A123-823EAB1EFE6F}" destId="{D5D9B640-11E6-D643-9C4E-3395418C0FCB}" srcOrd="10" destOrd="0" presId="urn:microsoft.com/office/officeart/2005/8/layout/list1"/>
    <dgm:cxn modelId="{E3D62253-4F46-7B41-8C35-7BED99167032}" type="presParOf" srcId="{33E6D60C-6094-6946-A123-823EAB1EFE6F}" destId="{FDA35A37-3996-3F48-9CB6-F034ADA3DC3E}" srcOrd="11" destOrd="0" presId="urn:microsoft.com/office/officeart/2005/8/layout/list1"/>
    <dgm:cxn modelId="{60626AF2-141E-194F-AA07-AEEF4ACE1254}" type="presParOf" srcId="{33E6D60C-6094-6946-A123-823EAB1EFE6F}" destId="{C25021E3-9854-CC45-B7AB-4BFF91CBDF8C}" srcOrd="12" destOrd="0" presId="urn:microsoft.com/office/officeart/2005/8/layout/list1"/>
    <dgm:cxn modelId="{C8C5658D-CA51-0840-994D-D584AFAFE470}" type="presParOf" srcId="{C25021E3-9854-CC45-B7AB-4BFF91CBDF8C}" destId="{00D94994-DD23-F94C-8F80-6343CF09CC33}" srcOrd="0" destOrd="0" presId="urn:microsoft.com/office/officeart/2005/8/layout/list1"/>
    <dgm:cxn modelId="{BD43C488-D71B-9D48-8F37-51703182BB91}" type="presParOf" srcId="{C25021E3-9854-CC45-B7AB-4BFF91CBDF8C}" destId="{4706A622-AD2A-0242-A5C0-5DECEF470080}" srcOrd="1" destOrd="0" presId="urn:microsoft.com/office/officeart/2005/8/layout/list1"/>
    <dgm:cxn modelId="{8417C584-3F5C-4446-8C26-02E559BDF39F}" type="presParOf" srcId="{33E6D60C-6094-6946-A123-823EAB1EFE6F}" destId="{CA5E8E67-9283-A042-8FB6-12675A16FD12}" srcOrd="13" destOrd="0" presId="urn:microsoft.com/office/officeart/2005/8/layout/list1"/>
    <dgm:cxn modelId="{B31A0B42-8610-8446-9FBF-750AF6BFF423}" type="presParOf" srcId="{33E6D60C-6094-6946-A123-823EAB1EFE6F}" destId="{7F8AA33D-38FD-FB42-AD4D-74F28370007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D9034C-6984-B440-9B28-E4827745823C}"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0745F386-1BE9-A349-982E-37A3727D9450}">
      <dgm:prSet phldrT="[Text]" custT="1"/>
      <dgm:spPr/>
      <dgm:t>
        <a:bodyPr/>
        <a:lstStyle/>
        <a:p>
          <a:pPr rtl="0"/>
          <a:r>
            <a:rPr lang="en-US" sz="1600"/>
            <a:t>DATA PREPROCESSING</a:t>
          </a:r>
        </a:p>
      </dgm:t>
    </dgm:pt>
    <dgm:pt modelId="{683239F6-CB92-2C4E-A4C1-CC7FA3368E39}" type="parTrans" cxnId="{B4444202-FC92-0543-AE4A-CCB116D75421}">
      <dgm:prSet/>
      <dgm:spPr/>
      <dgm:t>
        <a:bodyPr/>
        <a:lstStyle/>
        <a:p>
          <a:endParaRPr lang="en-US" sz="2000"/>
        </a:p>
      </dgm:t>
    </dgm:pt>
    <dgm:pt modelId="{AAEAD4BF-F859-664B-9C8C-161657E64FEC}" type="sibTrans" cxnId="{B4444202-FC92-0543-AE4A-CCB116D75421}">
      <dgm:prSet/>
      <dgm:spPr/>
      <dgm:t>
        <a:bodyPr/>
        <a:lstStyle/>
        <a:p>
          <a:endParaRPr lang="en-US" sz="2000"/>
        </a:p>
      </dgm:t>
    </dgm:pt>
    <dgm:pt modelId="{31DED4CB-2F82-6D4D-B6C4-2CAED03789B6}">
      <dgm:prSet phldrT="[Text]" custT="1"/>
      <dgm:spPr/>
      <dgm:t>
        <a:bodyPr/>
        <a:lstStyle/>
        <a:p>
          <a:pPr rtl="0"/>
          <a:r>
            <a:rPr lang="en-US" sz="1500" b="1" dirty="0"/>
            <a:t>Feature engineering: </a:t>
          </a:r>
          <a:r>
            <a:rPr lang="en-US" sz="1500" dirty="0"/>
            <a:t>rename some variables and create new variables to make analysis simpler</a:t>
          </a:r>
        </a:p>
      </dgm:t>
    </dgm:pt>
    <dgm:pt modelId="{4AF66289-58F2-F64F-9706-6892E3D19CAC}" type="parTrans" cxnId="{4B80401E-4488-3948-9AB4-8E9C0CD10EAC}">
      <dgm:prSet/>
      <dgm:spPr/>
      <dgm:t>
        <a:bodyPr/>
        <a:lstStyle/>
        <a:p>
          <a:endParaRPr lang="en-US" sz="2000"/>
        </a:p>
      </dgm:t>
    </dgm:pt>
    <dgm:pt modelId="{B98CC1DB-19DE-5A47-8A8E-8FAFCFC4001E}" type="sibTrans" cxnId="{4B80401E-4488-3948-9AB4-8E9C0CD10EAC}">
      <dgm:prSet/>
      <dgm:spPr/>
      <dgm:t>
        <a:bodyPr/>
        <a:lstStyle/>
        <a:p>
          <a:endParaRPr lang="en-US" sz="2000"/>
        </a:p>
      </dgm:t>
    </dgm:pt>
    <dgm:pt modelId="{6755B742-FE59-534D-A6C1-36235759269F}">
      <dgm:prSet phldrT="[Text]" custT="1"/>
      <dgm:spPr/>
      <dgm:t>
        <a:bodyPr/>
        <a:lstStyle/>
        <a:p>
          <a:pPr rtl="0"/>
          <a:r>
            <a:rPr lang="en-US" sz="1500" b="1" dirty="0"/>
            <a:t>EDA: </a:t>
          </a:r>
          <a:r>
            <a:rPr lang="en-US" sz="1500" dirty="0"/>
            <a:t>visualize descriptive statistics to identify irregularities</a:t>
          </a:r>
        </a:p>
      </dgm:t>
    </dgm:pt>
    <dgm:pt modelId="{8A736BFB-0C00-5A4D-8D37-EF02A31C655D}" type="parTrans" cxnId="{7245FDDB-7B0D-2A47-8AAF-5556D9C6396A}">
      <dgm:prSet/>
      <dgm:spPr/>
      <dgm:t>
        <a:bodyPr/>
        <a:lstStyle/>
        <a:p>
          <a:endParaRPr lang="en-US" sz="2000"/>
        </a:p>
      </dgm:t>
    </dgm:pt>
    <dgm:pt modelId="{C03FFF85-0D25-464F-9D44-8D1D26148A09}" type="sibTrans" cxnId="{7245FDDB-7B0D-2A47-8AAF-5556D9C6396A}">
      <dgm:prSet/>
      <dgm:spPr/>
      <dgm:t>
        <a:bodyPr/>
        <a:lstStyle/>
        <a:p>
          <a:endParaRPr lang="en-US" sz="2000"/>
        </a:p>
      </dgm:t>
    </dgm:pt>
    <dgm:pt modelId="{4C7BB604-2514-8947-B9C2-7EE2647092FB}">
      <dgm:prSet phldrT="[Text]" custT="1"/>
      <dgm:spPr/>
      <dgm:t>
        <a:bodyPr/>
        <a:lstStyle/>
        <a:p>
          <a:pPr rtl="0"/>
          <a:r>
            <a:rPr lang="en-US" sz="1600"/>
            <a:t>CUSTOMER SEGMENTATION</a:t>
          </a:r>
        </a:p>
      </dgm:t>
    </dgm:pt>
    <dgm:pt modelId="{5D391FF6-F053-0045-A938-0B389E7F97A9}" type="parTrans" cxnId="{77296CAD-349A-A640-A7BE-061C10A8FEE9}">
      <dgm:prSet/>
      <dgm:spPr/>
      <dgm:t>
        <a:bodyPr/>
        <a:lstStyle/>
        <a:p>
          <a:endParaRPr lang="en-US" sz="2000"/>
        </a:p>
      </dgm:t>
    </dgm:pt>
    <dgm:pt modelId="{86356E9D-3C91-9E47-BA22-628CBD2BEE89}" type="sibTrans" cxnId="{77296CAD-349A-A640-A7BE-061C10A8FEE9}">
      <dgm:prSet/>
      <dgm:spPr/>
      <dgm:t>
        <a:bodyPr/>
        <a:lstStyle/>
        <a:p>
          <a:endParaRPr lang="en-US" sz="2000"/>
        </a:p>
      </dgm:t>
    </dgm:pt>
    <dgm:pt modelId="{D2087164-9907-5E49-BFE4-58AD3A4E8F19}">
      <dgm:prSet phldrT="[Text]" custT="1"/>
      <dgm:spPr/>
      <dgm:t>
        <a:bodyPr/>
        <a:lstStyle/>
        <a:p>
          <a:pPr rtl="0"/>
          <a:r>
            <a:rPr lang="en-US" sz="1500" dirty="0"/>
            <a:t>Customers were segments based on the K-means optimal clusters</a:t>
          </a:r>
        </a:p>
      </dgm:t>
    </dgm:pt>
    <dgm:pt modelId="{64E2F94B-C59D-D746-B59D-B6A87A029F09}" type="parTrans" cxnId="{5A92D091-935A-074E-A93E-AD91CA95B074}">
      <dgm:prSet/>
      <dgm:spPr/>
      <dgm:t>
        <a:bodyPr/>
        <a:lstStyle/>
        <a:p>
          <a:endParaRPr lang="en-US" sz="2000"/>
        </a:p>
      </dgm:t>
    </dgm:pt>
    <dgm:pt modelId="{01E85F58-DF34-E14A-9FB5-E7423430FBE3}" type="sibTrans" cxnId="{5A92D091-935A-074E-A93E-AD91CA95B074}">
      <dgm:prSet/>
      <dgm:spPr/>
      <dgm:t>
        <a:bodyPr/>
        <a:lstStyle/>
        <a:p>
          <a:endParaRPr lang="en-US" sz="2000"/>
        </a:p>
      </dgm:t>
    </dgm:pt>
    <dgm:pt modelId="{84AC61BA-18B3-DF4E-9503-D2B9E973B0C5}">
      <dgm:prSet phldrT="[Text]" custT="1"/>
      <dgm:spPr/>
      <dgm:t>
        <a:bodyPr/>
        <a:lstStyle/>
        <a:p>
          <a:pPr rtl="0"/>
          <a:r>
            <a:rPr lang="en-US" sz="1600"/>
            <a:t>CLIENT RECOMMENDATIONS</a:t>
          </a:r>
        </a:p>
      </dgm:t>
    </dgm:pt>
    <dgm:pt modelId="{4D610D6E-CA48-A444-A5A5-DCA8896D8683}" type="parTrans" cxnId="{3BA8CAD5-7CA9-8F40-A604-6504C1A261E0}">
      <dgm:prSet/>
      <dgm:spPr/>
      <dgm:t>
        <a:bodyPr/>
        <a:lstStyle/>
        <a:p>
          <a:endParaRPr lang="en-US" sz="2000"/>
        </a:p>
      </dgm:t>
    </dgm:pt>
    <dgm:pt modelId="{652A6E74-E3A0-CE4C-B4B8-6206AF15831B}" type="sibTrans" cxnId="{3BA8CAD5-7CA9-8F40-A604-6504C1A261E0}">
      <dgm:prSet/>
      <dgm:spPr/>
      <dgm:t>
        <a:bodyPr/>
        <a:lstStyle/>
        <a:p>
          <a:endParaRPr lang="en-US" sz="2000"/>
        </a:p>
      </dgm:t>
    </dgm:pt>
    <dgm:pt modelId="{53B256C0-E918-6440-BEEF-69C87ED5A5A6}">
      <dgm:prSet phldrT="[Text]" custT="1"/>
      <dgm:spPr/>
      <dgm:t>
        <a:bodyPr/>
        <a:lstStyle/>
        <a:p>
          <a:pPr rtl="0"/>
          <a:r>
            <a:rPr lang="en-US" sz="1500" dirty="0"/>
            <a:t>Based on the customer segmentation, a recommendation engine was built to label each customer </a:t>
          </a:r>
        </a:p>
      </dgm:t>
    </dgm:pt>
    <dgm:pt modelId="{10FB0CA1-309C-C64B-807A-057688BEE064}" type="parTrans" cxnId="{D3849F51-FF54-2A4F-9B5E-C1CB4003BB56}">
      <dgm:prSet/>
      <dgm:spPr/>
      <dgm:t>
        <a:bodyPr/>
        <a:lstStyle/>
        <a:p>
          <a:endParaRPr lang="en-US" sz="2000"/>
        </a:p>
      </dgm:t>
    </dgm:pt>
    <dgm:pt modelId="{052F6E9C-CFAD-044B-966B-3E9767A96683}" type="sibTrans" cxnId="{D3849F51-FF54-2A4F-9B5E-C1CB4003BB56}">
      <dgm:prSet/>
      <dgm:spPr/>
      <dgm:t>
        <a:bodyPr/>
        <a:lstStyle/>
        <a:p>
          <a:endParaRPr lang="en-US" sz="2000"/>
        </a:p>
      </dgm:t>
    </dgm:pt>
    <dgm:pt modelId="{D9F4D414-1E6F-F843-8B69-F79A68B45FC7}">
      <dgm:prSet phldrT="[Text]" custT="1"/>
      <dgm:spPr/>
      <dgm:t>
        <a:bodyPr/>
        <a:lstStyle/>
        <a:p>
          <a:pPr rtl="0"/>
          <a:r>
            <a:rPr lang="en-US" sz="1500" dirty="0"/>
            <a:t>Marketing strategy recommendations targeted for each customer segment were also added to each unique customer </a:t>
          </a:r>
        </a:p>
      </dgm:t>
    </dgm:pt>
    <dgm:pt modelId="{642F7291-B939-BB4A-9394-9A774C6F71B7}" type="parTrans" cxnId="{35ED88BE-BDB1-034E-85D4-206A539B9975}">
      <dgm:prSet/>
      <dgm:spPr/>
      <dgm:t>
        <a:bodyPr/>
        <a:lstStyle/>
        <a:p>
          <a:endParaRPr lang="en-US" sz="2000"/>
        </a:p>
      </dgm:t>
    </dgm:pt>
    <dgm:pt modelId="{6D8CF566-B976-BC49-A74B-75A4E6E6DD0F}" type="sibTrans" cxnId="{35ED88BE-BDB1-034E-85D4-206A539B9975}">
      <dgm:prSet/>
      <dgm:spPr/>
      <dgm:t>
        <a:bodyPr/>
        <a:lstStyle/>
        <a:p>
          <a:endParaRPr lang="en-US" sz="2000"/>
        </a:p>
      </dgm:t>
    </dgm:pt>
    <dgm:pt modelId="{65441E3D-2580-ED48-95AB-D2FFAD88E6F6}">
      <dgm:prSet custT="1"/>
      <dgm:spPr/>
      <dgm:t>
        <a:bodyPr/>
        <a:lstStyle/>
        <a:p>
          <a:pPr rtl="0"/>
          <a:r>
            <a:rPr lang="en-US" sz="1600"/>
            <a:t>CLUSTERING APPROACH</a:t>
          </a:r>
        </a:p>
      </dgm:t>
    </dgm:pt>
    <dgm:pt modelId="{337F7858-29DF-0245-897F-B3066BDBD130}" type="parTrans" cxnId="{4A31982B-57EE-2247-AE69-5F67A802E375}">
      <dgm:prSet/>
      <dgm:spPr/>
      <dgm:t>
        <a:bodyPr/>
        <a:lstStyle/>
        <a:p>
          <a:endParaRPr lang="en-US" sz="2000"/>
        </a:p>
      </dgm:t>
    </dgm:pt>
    <dgm:pt modelId="{CD340324-CEC2-3E47-9626-D04A225AD9D1}" type="sibTrans" cxnId="{4A31982B-57EE-2247-AE69-5F67A802E375}">
      <dgm:prSet/>
      <dgm:spPr/>
      <dgm:t>
        <a:bodyPr/>
        <a:lstStyle/>
        <a:p>
          <a:endParaRPr lang="en-US" sz="2000"/>
        </a:p>
      </dgm:t>
    </dgm:pt>
    <dgm:pt modelId="{20A850F4-DF7B-6540-B8FF-D8CD456D7448}">
      <dgm:prSet custT="1"/>
      <dgm:spPr/>
      <dgm:t>
        <a:bodyPr/>
        <a:lstStyle/>
        <a:p>
          <a:pPr rtl="0"/>
          <a:r>
            <a:rPr lang="en-US" sz="1600"/>
            <a:t>MODEL CRITERIA</a:t>
          </a:r>
        </a:p>
      </dgm:t>
    </dgm:pt>
    <dgm:pt modelId="{4D2C6131-67F1-9748-876C-87B80B5FAD31}" type="parTrans" cxnId="{F771DDA4-2D4D-1D43-A5C6-38F34FE1CE64}">
      <dgm:prSet/>
      <dgm:spPr/>
      <dgm:t>
        <a:bodyPr/>
        <a:lstStyle/>
        <a:p>
          <a:endParaRPr lang="en-US" sz="2000"/>
        </a:p>
      </dgm:t>
    </dgm:pt>
    <dgm:pt modelId="{FE793BCD-A6FE-AC46-B374-35E399705D0D}" type="sibTrans" cxnId="{F771DDA4-2D4D-1D43-A5C6-38F34FE1CE64}">
      <dgm:prSet/>
      <dgm:spPr/>
      <dgm:t>
        <a:bodyPr/>
        <a:lstStyle/>
        <a:p>
          <a:endParaRPr lang="en-US" sz="2000"/>
        </a:p>
      </dgm:t>
    </dgm:pt>
    <dgm:pt modelId="{3F749874-9504-D642-829A-86114A17B70E}">
      <dgm:prSet phldrT="[Text]" custT="1"/>
      <dgm:spPr/>
      <dgm:t>
        <a:bodyPr/>
        <a:lstStyle/>
        <a:p>
          <a:pPr rtl="0"/>
          <a:endParaRPr lang="en-US" sz="1500"/>
        </a:p>
      </dgm:t>
    </dgm:pt>
    <dgm:pt modelId="{DD3860DA-FF4E-164F-AF34-76F8CC618D6E}" type="parTrans" cxnId="{2CDECEFC-362D-B14D-93D0-4F50ABD90AF7}">
      <dgm:prSet/>
      <dgm:spPr/>
      <dgm:t>
        <a:bodyPr/>
        <a:lstStyle/>
        <a:p>
          <a:endParaRPr lang="en-US" sz="2000"/>
        </a:p>
      </dgm:t>
    </dgm:pt>
    <dgm:pt modelId="{8CD52523-CADF-4D48-BB7E-2436B08FA970}" type="sibTrans" cxnId="{2CDECEFC-362D-B14D-93D0-4F50ABD90AF7}">
      <dgm:prSet/>
      <dgm:spPr/>
      <dgm:t>
        <a:bodyPr/>
        <a:lstStyle/>
        <a:p>
          <a:endParaRPr lang="en-US" sz="2000"/>
        </a:p>
      </dgm:t>
    </dgm:pt>
    <dgm:pt modelId="{F78B2210-5F35-0B42-A41B-40E2F0150F02}">
      <dgm:prSet phldrT="[Text]" custT="1"/>
      <dgm:spPr/>
      <dgm:t>
        <a:bodyPr/>
        <a:lstStyle/>
        <a:p>
          <a:pPr rtl="0"/>
          <a:r>
            <a:rPr lang="en-US" sz="1500" b="1"/>
            <a:t>Standardize the data: </a:t>
          </a:r>
          <a:r>
            <a:rPr lang="en-US" sz="1500" b="0"/>
            <a:t>to not have fields with high or low values cause bias in the analysis</a:t>
          </a:r>
        </a:p>
      </dgm:t>
    </dgm:pt>
    <dgm:pt modelId="{CCF73BBC-78D5-2945-BFB5-65EEA9C02DE5}" type="parTrans" cxnId="{D2BFFFAE-8A8E-8F48-92C0-95E72F89593E}">
      <dgm:prSet/>
      <dgm:spPr/>
      <dgm:t>
        <a:bodyPr/>
        <a:lstStyle/>
        <a:p>
          <a:endParaRPr lang="en-US" sz="2000"/>
        </a:p>
      </dgm:t>
    </dgm:pt>
    <dgm:pt modelId="{BA172EAA-3312-2E4E-8DB8-AB820E90EFD5}" type="sibTrans" cxnId="{D2BFFFAE-8A8E-8F48-92C0-95E72F89593E}">
      <dgm:prSet/>
      <dgm:spPr/>
      <dgm:t>
        <a:bodyPr/>
        <a:lstStyle/>
        <a:p>
          <a:endParaRPr lang="en-US" sz="2000"/>
        </a:p>
      </dgm:t>
    </dgm:pt>
    <dgm:pt modelId="{CEEF8FC1-E4D5-EA43-AD62-9F1CFA91B9C9}">
      <dgm:prSet phldrT="[Text]" custT="1"/>
      <dgm:spPr/>
      <dgm:t>
        <a:bodyPr/>
        <a:lstStyle/>
        <a:p>
          <a:pPr rtl="0"/>
          <a:endParaRPr lang="en-US" sz="1500"/>
        </a:p>
      </dgm:t>
    </dgm:pt>
    <dgm:pt modelId="{3E13B566-1E44-474E-830A-52713882D10C}" type="parTrans" cxnId="{F4EAEE41-A500-4D4E-AC52-6CFF78B9BF17}">
      <dgm:prSet/>
      <dgm:spPr/>
      <dgm:t>
        <a:bodyPr/>
        <a:lstStyle/>
        <a:p>
          <a:endParaRPr lang="en-US" sz="2000"/>
        </a:p>
      </dgm:t>
    </dgm:pt>
    <dgm:pt modelId="{36BD8094-AE43-0F41-B9B8-B8FD4A8D497B}" type="sibTrans" cxnId="{F4EAEE41-A500-4D4E-AC52-6CFF78B9BF17}">
      <dgm:prSet/>
      <dgm:spPr/>
      <dgm:t>
        <a:bodyPr/>
        <a:lstStyle/>
        <a:p>
          <a:endParaRPr lang="en-US" sz="2000"/>
        </a:p>
      </dgm:t>
    </dgm:pt>
    <dgm:pt modelId="{9EA94DE9-B245-1D4E-BC70-6C22DC9973E7}">
      <dgm:prSet custT="1"/>
      <dgm:spPr/>
      <dgm:t>
        <a:bodyPr/>
        <a:lstStyle/>
        <a:p>
          <a:pPr rtl="0"/>
          <a:r>
            <a:rPr lang="en-US" sz="1500" dirty="0"/>
            <a:t>K-means and DBSCAN are the most popular clustering algorithms for unsupervised learning</a:t>
          </a:r>
        </a:p>
      </dgm:t>
    </dgm:pt>
    <dgm:pt modelId="{06AA5D2F-4208-B547-94BD-9E300290CFDD}" type="parTrans" cxnId="{7EFE6C97-8B7A-764D-98E0-DE8A21EF93D8}">
      <dgm:prSet/>
      <dgm:spPr/>
      <dgm:t>
        <a:bodyPr/>
        <a:lstStyle/>
        <a:p>
          <a:endParaRPr lang="en-US"/>
        </a:p>
      </dgm:t>
    </dgm:pt>
    <dgm:pt modelId="{7688BE6B-5E9F-7244-9891-504B41AE8B6C}" type="sibTrans" cxnId="{7EFE6C97-8B7A-764D-98E0-DE8A21EF93D8}">
      <dgm:prSet/>
      <dgm:spPr/>
      <dgm:t>
        <a:bodyPr/>
        <a:lstStyle/>
        <a:p>
          <a:endParaRPr lang="en-US"/>
        </a:p>
      </dgm:t>
    </dgm:pt>
    <dgm:pt modelId="{690AF12C-296B-884B-8986-06E781BD3C62}">
      <dgm:prSet custT="1"/>
      <dgm:spPr/>
      <dgm:t>
        <a:bodyPr/>
        <a:lstStyle/>
        <a:p>
          <a:pPr rtl="0"/>
          <a:r>
            <a:rPr lang="en-US" sz="1500" dirty="0"/>
            <a:t>To determine how many clusters we need, the elbow method was utilized</a:t>
          </a:r>
        </a:p>
      </dgm:t>
    </dgm:pt>
    <dgm:pt modelId="{29EDD92B-A2E5-D74B-815B-F1D9C4DF4FE7}" type="parTrans" cxnId="{5981D88A-8115-BD43-8F04-655D0B39DF9F}">
      <dgm:prSet/>
      <dgm:spPr/>
      <dgm:t>
        <a:bodyPr/>
        <a:lstStyle/>
        <a:p>
          <a:endParaRPr lang="en-US"/>
        </a:p>
      </dgm:t>
    </dgm:pt>
    <dgm:pt modelId="{79548643-28DA-ED4B-9A8E-E1ACE6907B57}" type="sibTrans" cxnId="{5981D88A-8115-BD43-8F04-655D0B39DF9F}">
      <dgm:prSet/>
      <dgm:spPr/>
      <dgm:t>
        <a:bodyPr/>
        <a:lstStyle/>
        <a:p>
          <a:endParaRPr lang="en-US"/>
        </a:p>
      </dgm:t>
    </dgm:pt>
    <dgm:pt modelId="{B1A5F993-87A0-2D4B-970C-FBB56C92D96B}">
      <dgm:prSet custT="1"/>
      <dgm:spPr/>
      <dgm:t>
        <a:bodyPr/>
        <a:lstStyle/>
        <a:p>
          <a:pPr rtl="0"/>
          <a:endParaRPr lang="en-US" sz="1500" dirty="0"/>
        </a:p>
      </dgm:t>
    </dgm:pt>
    <dgm:pt modelId="{09DAB795-6562-FC48-B50E-E8D57E224CE0}" type="parTrans" cxnId="{B1DC6E43-0DA4-B844-B1C6-5782619F94F4}">
      <dgm:prSet/>
      <dgm:spPr/>
      <dgm:t>
        <a:bodyPr/>
        <a:lstStyle/>
        <a:p>
          <a:endParaRPr lang="en-US"/>
        </a:p>
      </dgm:t>
    </dgm:pt>
    <dgm:pt modelId="{7220B142-10AE-BF4D-B6B6-842255550BB1}" type="sibTrans" cxnId="{B1DC6E43-0DA4-B844-B1C6-5782619F94F4}">
      <dgm:prSet/>
      <dgm:spPr/>
      <dgm:t>
        <a:bodyPr/>
        <a:lstStyle/>
        <a:p>
          <a:endParaRPr lang="en-US"/>
        </a:p>
      </dgm:t>
    </dgm:pt>
    <dgm:pt modelId="{919BD60D-AF4B-5242-9A8A-6CA7B3CDEF0E}">
      <dgm:prSet custT="1"/>
      <dgm:spPr/>
      <dgm:t>
        <a:bodyPr/>
        <a:lstStyle/>
        <a:p>
          <a:pPr rtl="0"/>
          <a:r>
            <a:rPr lang="en-US" sz="1500"/>
            <a:t>K-means was chosen because it’s simpler and easier to understand</a:t>
          </a:r>
        </a:p>
      </dgm:t>
    </dgm:pt>
    <dgm:pt modelId="{30E2FE34-769D-4547-B6CD-91C783610A21}" type="parTrans" cxnId="{C7688221-4946-0D45-9080-91516A296729}">
      <dgm:prSet/>
      <dgm:spPr/>
      <dgm:t>
        <a:bodyPr/>
        <a:lstStyle/>
        <a:p>
          <a:endParaRPr lang="en-US"/>
        </a:p>
      </dgm:t>
    </dgm:pt>
    <dgm:pt modelId="{C7ECF396-5C4E-9B47-BE3C-D6A4B07BB35E}" type="sibTrans" cxnId="{C7688221-4946-0D45-9080-91516A296729}">
      <dgm:prSet/>
      <dgm:spPr/>
      <dgm:t>
        <a:bodyPr/>
        <a:lstStyle/>
        <a:p>
          <a:endParaRPr lang="en-US"/>
        </a:p>
      </dgm:t>
    </dgm:pt>
    <dgm:pt modelId="{ECC7E2CB-5974-324C-9421-35A5AE0670EA}">
      <dgm:prSet custT="1"/>
      <dgm:spPr/>
      <dgm:t>
        <a:bodyPr/>
        <a:lstStyle/>
        <a:p>
          <a:pPr rtl="0"/>
          <a:endParaRPr lang="en-US" sz="1500"/>
        </a:p>
      </dgm:t>
    </dgm:pt>
    <dgm:pt modelId="{01ACC857-0E34-7E4F-9884-DF3BF748A2EF}" type="parTrans" cxnId="{A2D2E8B6-EFE5-084C-8672-0D9CA9918B2E}">
      <dgm:prSet/>
      <dgm:spPr/>
      <dgm:t>
        <a:bodyPr/>
        <a:lstStyle/>
        <a:p>
          <a:endParaRPr lang="en-US"/>
        </a:p>
      </dgm:t>
    </dgm:pt>
    <dgm:pt modelId="{96CB80E3-B5DD-634E-AE37-D7AB31D96ADE}" type="sibTrans" cxnId="{A2D2E8B6-EFE5-084C-8672-0D9CA9918B2E}">
      <dgm:prSet/>
      <dgm:spPr/>
      <dgm:t>
        <a:bodyPr/>
        <a:lstStyle/>
        <a:p>
          <a:endParaRPr lang="en-US"/>
        </a:p>
      </dgm:t>
    </dgm:pt>
    <dgm:pt modelId="{E8EB1FD0-3240-0B40-A731-20D447035E85}">
      <dgm:prSet custT="1"/>
      <dgm:spPr/>
      <dgm:t>
        <a:bodyPr/>
        <a:lstStyle/>
        <a:p>
          <a:pPr rtl="0"/>
          <a:r>
            <a:rPr lang="en-US" sz="1500" dirty="0"/>
            <a:t>The elbow method plots chart of variance within clusters for different clusters</a:t>
          </a:r>
        </a:p>
      </dgm:t>
    </dgm:pt>
    <dgm:pt modelId="{EF7C91B0-10C7-7F4B-9B6F-27E786B3AFF3}" type="parTrans" cxnId="{98AD6111-F28C-1F48-8D86-4D197CB08F86}">
      <dgm:prSet/>
      <dgm:spPr/>
      <dgm:t>
        <a:bodyPr/>
        <a:lstStyle/>
        <a:p>
          <a:endParaRPr lang="en-US"/>
        </a:p>
      </dgm:t>
    </dgm:pt>
    <dgm:pt modelId="{D9B61B85-9EC8-0144-9311-2EE75D0EEB17}" type="sibTrans" cxnId="{98AD6111-F28C-1F48-8D86-4D197CB08F86}">
      <dgm:prSet/>
      <dgm:spPr/>
      <dgm:t>
        <a:bodyPr/>
        <a:lstStyle/>
        <a:p>
          <a:endParaRPr lang="en-US"/>
        </a:p>
      </dgm:t>
    </dgm:pt>
    <dgm:pt modelId="{B69CD56C-267F-4E4C-A777-BBD8942D7AC8}">
      <dgm:prSet custT="1"/>
      <dgm:spPr/>
      <dgm:t>
        <a:bodyPr/>
        <a:lstStyle/>
        <a:p>
          <a:pPr rtl="0"/>
          <a:r>
            <a:rPr lang="en-US" sz="1500" dirty="0"/>
            <a:t>The optimal choice for this model was 4</a:t>
          </a:r>
        </a:p>
      </dgm:t>
    </dgm:pt>
    <dgm:pt modelId="{9179C40A-2095-2845-87FF-A86C61187DB0}" type="parTrans" cxnId="{A08A2659-3047-F644-8EF5-8EBB10140B69}">
      <dgm:prSet/>
      <dgm:spPr/>
      <dgm:t>
        <a:bodyPr/>
        <a:lstStyle/>
        <a:p>
          <a:endParaRPr lang="en-US"/>
        </a:p>
      </dgm:t>
    </dgm:pt>
    <dgm:pt modelId="{D7287EC3-4726-D444-8BC0-2B90D3B7EEF7}" type="sibTrans" cxnId="{A08A2659-3047-F644-8EF5-8EBB10140B69}">
      <dgm:prSet/>
      <dgm:spPr/>
      <dgm:t>
        <a:bodyPr/>
        <a:lstStyle/>
        <a:p>
          <a:endParaRPr lang="en-US"/>
        </a:p>
      </dgm:t>
    </dgm:pt>
    <dgm:pt modelId="{6ACA8103-9CE9-5F44-A308-C5F68642E79D}">
      <dgm:prSet custT="1"/>
      <dgm:spPr/>
      <dgm:t>
        <a:bodyPr/>
        <a:lstStyle/>
        <a:p>
          <a:pPr rtl="0"/>
          <a:endParaRPr lang="en-US" sz="1500" dirty="0"/>
        </a:p>
      </dgm:t>
    </dgm:pt>
    <dgm:pt modelId="{76D7CA50-1472-0144-A053-7F5580191581}" type="parTrans" cxnId="{56F54B8E-959F-4141-B9E9-B58B118A3906}">
      <dgm:prSet/>
      <dgm:spPr/>
      <dgm:t>
        <a:bodyPr/>
        <a:lstStyle/>
        <a:p>
          <a:endParaRPr lang="en-US"/>
        </a:p>
      </dgm:t>
    </dgm:pt>
    <dgm:pt modelId="{36B340E1-7726-3444-A93D-02D02E2A37BF}" type="sibTrans" cxnId="{56F54B8E-959F-4141-B9E9-B58B118A3906}">
      <dgm:prSet/>
      <dgm:spPr/>
      <dgm:t>
        <a:bodyPr/>
        <a:lstStyle/>
        <a:p>
          <a:endParaRPr lang="en-US"/>
        </a:p>
      </dgm:t>
    </dgm:pt>
    <dgm:pt modelId="{89D02A4A-D597-6E4C-88FD-351EFD964CBE}">
      <dgm:prSet custT="1"/>
      <dgm:spPr/>
      <dgm:t>
        <a:bodyPr/>
        <a:lstStyle/>
        <a:p>
          <a:pPr rtl="0"/>
          <a:endParaRPr lang="en-US" sz="1500" dirty="0"/>
        </a:p>
      </dgm:t>
    </dgm:pt>
    <dgm:pt modelId="{AF297317-1213-C74F-989B-48DC47DD0BD6}" type="parTrans" cxnId="{E0E6D523-5AE1-DA4C-A132-A5B84CCD561C}">
      <dgm:prSet/>
      <dgm:spPr/>
      <dgm:t>
        <a:bodyPr/>
        <a:lstStyle/>
        <a:p>
          <a:endParaRPr lang="en-US"/>
        </a:p>
      </dgm:t>
    </dgm:pt>
    <dgm:pt modelId="{3CA46C12-C6B1-8C44-859C-E2F8FAAD2FA9}" type="sibTrans" cxnId="{E0E6D523-5AE1-DA4C-A132-A5B84CCD561C}">
      <dgm:prSet/>
      <dgm:spPr/>
      <dgm:t>
        <a:bodyPr/>
        <a:lstStyle/>
        <a:p>
          <a:endParaRPr lang="en-US"/>
        </a:p>
      </dgm:t>
    </dgm:pt>
    <dgm:pt modelId="{03723686-02BF-0D44-9E2E-7BD2E85F0165}">
      <dgm:prSet phldrT="[Text]" custT="1"/>
      <dgm:spPr/>
      <dgm:t>
        <a:bodyPr/>
        <a:lstStyle/>
        <a:p>
          <a:pPr rtl="0"/>
          <a:r>
            <a:rPr lang="en-US" sz="1500" dirty="0"/>
            <a:t>Each customer segment is labelled and given a description</a:t>
          </a:r>
        </a:p>
      </dgm:t>
    </dgm:pt>
    <dgm:pt modelId="{6A8F2F12-3172-924D-ABAC-1D4EC2FBBF76}" type="parTrans" cxnId="{A84156E5-56B4-DD4D-87C8-8949657BA2AC}">
      <dgm:prSet/>
      <dgm:spPr/>
      <dgm:t>
        <a:bodyPr/>
        <a:lstStyle/>
        <a:p>
          <a:endParaRPr lang="en-US"/>
        </a:p>
      </dgm:t>
    </dgm:pt>
    <dgm:pt modelId="{9BD0788A-BDD5-B041-85E3-61A965294A6A}" type="sibTrans" cxnId="{A84156E5-56B4-DD4D-87C8-8949657BA2AC}">
      <dgm:prSet/>
      <dgm:spPr/>
      <dgm:t>
        <a:bodyPr/>
        <a:lstStyle/>
        <a:p>
          <a:endParaRPr lang="en-US"/>
        </a:p>
      </dgm:t>
    </dgm:pt>
    <dgm:pt modelId="{3EA3B49A-92CD-0D44-9C00-5233720197EA}">
      <dgm:prSet phldrT="[Text]" custT="1"/>
      <dgm:spPr/>
      <dgm:t>
        <a:bodyPr/>
        <a:lstStyle/>
        <a:p>
          <a:pPr rtl="0"/>
          <a:endParaRPr lang="en-US" sz="1500" dirty="0"/>
        </a:p>
      </dgm:t>
    </dgm:pt>
    <dgm:pt modelId="{E0C76F3A-A041-C441-B51B-042DBF110D60}" type="parTrans" cxnId="{75B0D8A8-5CC3-5A4C-9872-9A4F7EBF183B}">
      <dgm:prSet/>
      <dgm:spPr/>
      <dgm:t>
        <a:bodyPr/>
        <a:lstStyle/>
        <a:p>
          <a:endParaRPr lang="en-US"/>
        </a:p>
      </dgm:t>
    </dgm:pt>
    <dgm:pt modelId="{626B2AC1-1D06-1544-A944-316AB56B624E}" type="sibTrans" cxnId="{75B0D8A8-5CC3-5A4C-9872-9A4F7EBF183B}">
      <dgm:prSet/>
      <dgm:spPr/>
      <dgm:t>
        <a:bodyPr/>
        <a:lstStyle/>
        <a:p>
          <a:endParaRPr lang="en-US"/>
        </a:p>
      </dgm:t>
    </dgm:pt>
    <dgm:pt modelId="{947058DA-516F-6747-9364-16CC825052ED}">
      <dgm:prSet phldrT="[Text]" custT="1"/>
      <dgm:spPr/>
      <dgm:t>
        <a:bodyPr/>
        <a:lstStyle/>
        <a:p>
          <a:pPr rtl="0"/>
          <a:endParaRPr lang="en-US" sz="1600" dirty="0"/>
        </a:p>
      </dgm:t>
    </dgm:pt>
    <dgm:pt modelId="{3374FFD4-1BD2-5541-8514-44E55005644A}" type="parTrans" cxnId="{14AE19E3-8029-9C4A-AA57-A7849365277F}">
      <dgm:prSet/>
      <dgm:spPr/>
      <dgm:t>
        <a:bodyPr/>
        <a:lstStyle/>
        <a:p>
          <a:endParaRPr lang="en-US"/>
        </a:p>
      </dgm:t>
    </dgm:pt>
    <dgm:pt modelId="{EC5D8766-87EE-104E-AFA9-DE516FA177CC}" type="sibTrans" cxnId="{14AE19E3-8029-9C4A-AA57-A7849365277F}">
      <dgm:prSet/>
      <dgm:spPr/>
      <dgm:t>
        <a:bodyPr/>
        <a:lstStyle/>
        <a:p>
          <a:endParaRPr lang="en-US"/>
        </a:p>
      </dgm:t>
    </dgm:pt>
    <dgm:pt modelId="{A7DB4DEC-2C8B-9147-B57B-428C165BB702}">
      <dgm:prSet phldrT="[Text]" custT="1"/>
      <dgm:spPr/>
      <dgm:t>
        <a:bodyPr/>
        <a:lstStyle/>
        <a:p>
          <a:pPr rtl="0"/>
          <a:r>
            <a:rPr lang="en-US" sz="1500" dirty="0"/>
            <a:t>Cluster plots were made for better visualizations of the segments</a:t>
          </a:r>
        </a:p>
      </dgm:t>
    </dgm:pt>
    <dgm:pt modelId="{F4512A41-68D4-2446-B9B6-299A14E850F9}" type="parTrans" cxnId="{7D72B5CD-58EA-3B47-BBDA-657FE43B9B32}">
      <dgm:prSet/>
      <dgm:spPr/>
      <dgm:t>
        <a:bodyPr/>
        <a:lstStyle/>
        <a:p>
          <a:endParaRPr lang="en-US"/>
        </a:p>
      </dgm:t>
    </dgm:pt>
    <dgm:pt modelId="{E8A0A7DA-A277-2647-943D-627643E69493}" type="sibTrans" cxnId="{7D72B5CD-58EA-3B47-BBDA-657FE43B9B32}">
      <dgm:prSet/>
      <dgm:spPr/>
      <dgm:t>
        <a:bodyPr/>
        <a:lstStyle/>
        <a:p>
          <a:endParaRPr lang="en-US"/>
        </a:p>
      </dgm:t>
    </dgm:pt>
    <dgm:pt modelId="{4D7E3192-64BD-7349-931B-0905ADB61148}">
      <dgm:prSet phldrT="[Text]" custT="1"/>
      <dgm:spPr/>
      <dgm:t>
        <a:bodyPr/>
        <a:lstStyle/>
        <a:p>
          <a:pPr rtl="0"/>
          <a:endParaRPr lang="en-US" sz="1500" dirty="0"/>
        </a:p>
      </dgm:t>
    </dgm:pt>
    <dgm:pt modelId="{398FEA3D-C905-2E4A-BCD0-C740DAF54EAA}" type="parTrans" cxnId="{655DE294-4E27-ED46-AB12-9EB52898FEBC}">
      <dgm:prSet/>
      <dgm:spPr/>
      <dgm:t>
        <a:bodyPr/>
        <a:lstStyle/>
        <a:p>
          <a:endParaRPr lang="en-US"/>
        </a:p>
      </dgm:t>
    </dgm:pt>
    <dgm:pt modelId="{A1C4AC8C-1581-2D4F-AC2B-A28E0704FF74}" type="sibTrans" cxnId="{655DE294-4E27-ED46-AB12-9EB52898FEBC}">
      <dgm:prSet/>
      <dgm:spPr/>
      <dgm:t>
        <a:bodyPr/>
        <a:lstStyle/>
        <a:p>
          <a:endParaRPr lang="en-US"/>
        </a:p>
      </dgm:t>
    </dgm:pt>
    <dgm:pt modelId="{25B90FC5-38FD-1B4C-8383-F20D3EF7F7AE}">
      <dgm:prSet phldrT="[Text]" custT="1"/>
      <dgm:spPr/>
      <dgm:t>
        <a:bodyPr/>
        <a:lstStyle/>
        <a:p>
          <a:pPr rtl="0"/>
          <a:endParaRPr lang="en-US" sz="1600" dirty="0"/>
        </a:p>
      </dgm:t>
    </dgm:pt>
    <dgm:pt modelId="{D94EABE7-3DD4-7F44-9AC8-E9FB19829D26}" type="parTrans" cxnId="{D9B66855-ED60-114D-8A14-B024217332C3}">
      <dgm:prSet/>
      <dgm:spPr/>
      <dgm:t>
        <a:bodyPr/>
        <a:lstStyle/>
        <a:p>
          <a:endParaRPr lang="en-US"/>
        </a:p>
      </dgm:t>
    </dgm:pt>
    <dgm:pt modelId="{184ECF94-6A68-6F4D-8898-388257641D36}" type="sibTrans" cxnId="{D9B66855-ED60-114D-8A14-B024217332C3}">
      <dgm:prSet/>
      <dgm:spPr/>
      <dgm:t>
        <a:bodyPr/>
        <a:lstStyle/>
        <a:p>
          <a:endParaRPr lang="en-US"/>
        </a:p>
      </dgm:t>
    </dgm:pt>
    <dgm:pt modelId="{6194A7C8-6052-7D43-9B2F-EF6E380C6971}">
      <dgm:prSet phldrT="[Text]" custT="1"/>
      <dgm:spPr/>
      <dgm:t>
        <a:bodyPr/>
        <a:lstStyle/>
        <a:p>
          <a:pPr rtl="0"/>
          <a:endParaRPr lang="en-US" sz="1500" dirty="0"/>
        </a:p>
      </dgm:t>
    </dgm:pt>
    <dgm:pt modelId="{0D285C1D-C5B7-2446-862A-39025C6CDD2A}" type="parTrans" cxnId="{F307043A-004F-6048-AD46-265E368DA7C6}">
      <dgm:prSet/>
      <dgm:spPr/>
      <dgm:t>
        <a:bodyPr/>
        <a:lstStyle/>
        <a:p>
          <a:endParaRPr lang="en-US"/>
        </a:p>
      </dgm:t>
    </dgm:pt>
    <dgm:pt modelId="{E66FD384-60C3-3842-ABEA-D80EE0DCCE03}" type="sibTrans" cxnId="{F307043A-004F-6048-AD46-265E368DA7C6}">
      <dgm:prSet/>
      <dgm:spPr/>
      <dgm:t>
        <a:bodyPr/>
        <a:lstStyle/>
        <a:p>
          <a:endParaRPr lang="en-US"/>
        </a:p>
      </dgm:t>
    </dgm:pt>
    <dgm:pt modelId="{222D17F1-6B23-944A-BAE9-5758AC9ACCB4}" type="pres">
      <dgm:prSet presAssocID="{03D9034C-6984-B440-9B28-E4827745823C}" presName="Name0" presStyleCnt="0">
        <dgm:presLayoutVars>
          <dgm:dir/>
          <dgm:animLvl val="lvl"/>
          <dgm:resizeHandles val="exact"/>
        </dgm:presLayoutVars>
      </dgm:prSet>
      <dgm:spPr/>
    </dgm:pt>
    <dgm:pt modelId="{321FD77D-6ADD-0242-9B3F-C4ABB6EE4CEE}" type="pres">
      <dgm:prSet presAssocID="{0745F386-1BE9-A349-982E-37A3727D9450}" presName="composite" presStyleCnt="0"/>
      <dgm:spPr/>
    </dgm:pt>
    <dgm:pt modelId="{A98773AE-D88B-B744-BD87-3846AFBA1345}" type="pres">
      <dgm:prSet presAssocID="{0745F386-1BE9-A349-982E-37A3727D9450}" presName="parTx" presStyleLbl="alignNode1" presStyleIdx="0" presStyleCnt="5">
        <dgm:presLayoutVars>
          <dgm:chMax val="0"/>
          <dgm:chPref val="0"/>
          <dgm:bulletEnabled val="1"/>
        </dgm:presLayoutVars>
      </dgm:prSet>
      <dgm:spPr/>
    </dgm:pt>
    <dgm:pt modelId="{D089B5C3-CE71-954C-9D28-4A205CAE4302}" type="pres">
      <dgm:prSet presAssocID="{0745F386-1BE9-A349-982E-37A3727D9450}" presName="desTx" presStyleLbl="alignAccFollowNode1" presStyleIdx="0" presStyleCnt="5">
        <dgm:presLayoutVars>
          <dgm:bulletEnabled val="1"/>
        </dgm:presLayoutVars>
      </dgm:prSet>
      <dgm:spPr/>
    </dgm:pt>
    <dgm:pt modelId="{0CD2083F-926C-B14D-8B2B-A689A19EDCC0}" type="pres">
      <dgm:prSet presAssocID="{AAEAD4BF-F859-664B-9C8C-161657E64FEC}" presName="space" presStyleCnt="0"/>
      <dgm:spPr/>
    </dgm:pt>
    <dgm:pt modelId="{7A8E4E32-C443-B74E-BD9B-B4BEF78F77D6}" type="pres">
      <dgm:prSet presAssocID="{65441E3D-2580-ED48-95AB-D2FFAD88E6F6}" presName="composite" presStyleCnt="0"/>
      <dgm:spPr/>
    </dgm:pt>
    <dgm:pt modelId="{011AD8AC-CF7A-CB4E-B0E6-010DF76FAAC2}" type="pres">
      <dgm:prSet presAssocID="{65441E3D-2580-ED48-95AB-D2FFAD88E6F6}" presName="parTx" presStyleLbl="alignNode1" presStyleIdx="1" presStyleCnt="5">
        <dgm:presLayoutVars>
          <dgm:chMax val="0"/>
          <dgm:chPref val="0"/>
          <dgm:bulletEnabled val="1"/>
        </dgm:presLayoutVars>
      </dgm:prSet>
      <dgm:spPr/>
    </dgm:pt>
    <dgm:pt modelId="{48A20EA3-C6BA-5743-8D85-A3ED22358AD2}" type="pres">
      <dgm:prSet presAssocID="{65441E3D-2580-ED48-95AB-D2FFAD88E6F6}" presName="desTx" presStyleLbl="alignAccFollowNode1" presStyleIdx="1" presStyleCnt="5">
        <dgm:presLayoutVars>
          <dgm:bulletEnabled val="1"/>
        </dgm:presLayoutVars>
      </dgm:prSet>
      <dgm:spPr/>
    </dgm:pt>
    <dgm:pt modelId="{AEA0953E-DECB-FB4C-B81E-F400C06B7D08}" type="pres">
      <dgm:prSet presAssocID="{CD340324-CEC2-3E47-9626-D04A225AD9D1}" presName="space" presStyleCnt="0"/>
      <dgm:spPr/>
    </dgm:pt>
    <dgm:pt modelId="{F12349DC-9462-5B47-94F6-4A5E4AA14DC1}" type="pres">
      <dgm:prSet presAssocID="{20A850F4-DF7B-6540-B8FF-D8CD456D7448}" presName="composite" presStyleCnt="0"/>
      <dgm:spPr/>
    </dgm:pt>
    <dgm:pt modelId="{BD6FCAEF-F877-254F-ADD5-28952CA65EF6}" type="pres">
      <dgm:prSet presAssocID="{20A850F4-DF7B-6540-B8FF-D8CD456D7448}" presName="parTx" presStyleLbl="alignNode1" presStyleIdx="2" presStyleCnt="5">
        <dgm:presLayoutVars>
          <dgm:chMax val="0"/>
          <dgm:chPref val="0"/>
          <dgm:bulletEnabled val="1"/>
        </dgm:presLayoutVars>
      </dgm:prSet>
      <dgm:spPr/>
    </dgm:pt>
    <dgm:pt modelId="{E7F2DF48-08FE-AC4C-B4E4-804DC378C444}" type="pres">
      <dgm:prSet presAssocID="{20A850F4-DF7B-6540-B8FF-D8CD456D7448}" presName="desTx" presStyleLbl="alignAccFollowNode1" presStyleIdx="2" presStyleCnt="5">
        <dgm:presLayoutVars>
          <dgm:bulletEnabled val="1"/>
        </dgm:presLayoutVars>
      </dgm:prSet>
      <dgm:spPr/>
    </dgm:pt>
    <dgm:pt modelId="{C504D5BD-4E3E-264F-B8AD-D2362AA521EE}" type="pres">
      <dgm:prSet presAssocID="{FE793BCD-A6FE-AC46-B374-35E399705D0D}" presName="space" presStyleCnt="0"/>
      <dgm:spPr/>
    </dgm:pt>
    <dgm:pt modelId="{15DA85C9-C590-DD46-B580-48A506A45D0D}" type="pres">
      <dgm:prSet presAssocID="{4C7BB604-2514-8947-B9C2-7EE2647092FB}" presName="composite" presStyleCnt="0"/>
      <dgm:spPr/>
    </dgm:pt>
    <dgm:pt modelId="{2E8A0F1C-47F1-BB4A-B21D-A3C1EE10EF3A}" type="pres">
      <dgm:prSet presAssocID="{4C7BB604-2514-8947-B9C2-7EE2647092FB}" presName="parTx" presStyleLbl="alignNode1" presStyleIdx="3" presStyleCnt="5">
        <dgm:presLayoutVars>
          <dgm:chMax val="0"/>
          <dgm:chPref val="0"/>
          <dgm:bulletEnabled val="1"/>
        </dgm:presLayoutVars>
      </dgm:prSet>
      <dgm:spPr/>
    </dgm:pt>
    <dgm:pt modelId="{B89F2D60-9F08-754D-A82F-C5B5A0E138D5}" type="pres">
      <dgm:prSet presAssocID="{4C7BB604-2514-8947-B9C2-7EE2647092FB}" presName="desTx" presStyleLbl="alignAccFollowNode1" presStyleIdx="3" presStyleCnt="5">
        <dgm:presLayoutVars>
          <dgm:bulletEnabled val="1"/>
        </dgm:presLayoutVars>
      </dgm:prSet>
      <dgm:spPr/>
    </dgm:pt>
    <dgm:pt modelId="{919F22C7-8269-BB42-8EF4-E2B9C2A40897}" type="pres">
      <dgm:prSet presAssocID="{86356E9D-3C91-9E47-BA22-628CBD2BEE89}" presName="space" presStyleCnt="0"/>
      <dgm:spPr/>
    </dgm:pt>
    <dgm:pt modelId="{8F4DB118-0FE6-8144-97FD-5EDB41D96448}" type="pres">
      <dgm:prSet presAssocID="{84AC61BA-18B3-DF4E-9503-D2B9E973B0C5}" presName="composite" presStyleCnt="0"/>
      <dgm:spPr/>
    </dgm:pt>
    <dgm:pt modelId="{313A2058-1914-EB47-910D-1F0DA9B17F3A}" type="pres">
      <dgm:prSet presAssocID="{84AC61BA-18B3-DF4E-9503-D2B9E973B0C5}" presName="parTx" presStyleLbl="alignNode1" presStyleIdx="4" presStyleCnt="5">
        <dgm:presLayoutVars>
          <dgm:chMax val="0"/>
          <dgm:chPref val="0"/>
          <dgm:bulletEnabled val="1"/>
        </dgm:presLayoutVars>
      </dgm:prSet>
      <dgm:spPr/>
    </dgm:pt>
    <dgm:pt modelId="{4AD4D141-4769-8249-B296-6B3A2ED39E5E}" type="pres">
      <dgm:prSet presAssocID="{84AC61BA-18B3-DF4E-9503-D2B9E973B0C5}" presName="desTx" presStyleLbl="alignAccFollowNode1" presStyleIdx="4" presStyleCnt="5">
        <dgm:presLayoutVars>
          <dgm:bulletEnabled val="1"/>
        </dgm:presLayoutVars>
      </dgm:prSet>
      <dgm:spPr/>
    </dgm:pt>
  </dgm:ptLst>
  <dgm:cxnLst>
    <dgm:cxn modelId="{B4444202-FC92-0543-AE4A-CCB116D75421}" srcId="{03D9034C-6984-B440-9B28-E4827745823C}" destId="{0745F386-1BE9-A349-982E-37A3727D9450}" srcOrd="0" destOrd="0" parTransId="{683239F6-CB92-2C4E-A4C1-CC7FA3368E39}" sibTransId="{AAEAD4BF-F859-664B-9C8C-161657E64FEC}"/>
    <dgm:cxn modelId="{98AD6111-F28C-1F48-8D86-4D197CB08F86}" srcId="{20A850F4-DF7B-6540-B8FF-D8CD456D7448}" destId="{E8EB1FD0-3240-0B40-A731-20D447035E85}" srcOrd="2" destOrd="0" parTransId="{EF7C91B0-10C7-7F4B-9B6F-27E786B3AFF3}" sibTransId="{D9B61B85-9EC8-0144-9311-2EE75D0EEB17}"/>
    <dgm:cxn modelId="{F2140C19-667D-1544-93C0-CECA7B13967A}" type="presOf" srcId="{6755B742-FE59-534D-A6C1-36235759269F}" destId="{D089B5C3-CE71-954C-9D28-4A205CAE4302}" srcOrd="0" destOrd="2" presId="urn:microsoft.com/office/officeart/2005/8/layout/hList1"/>
    <dgm:cxn modelId="{4B80401E-4488-3948-9AB4-8E9C0CD10EAC}" srcId="{0745F386-1BE9-A349-982E-37A3727D9450}" destId="{31DED4CB-2F82-6D4D-B6C4-2CAED03789B6}" srcOrd="0" destOrd="0" parTransId="{4AF66289-58F2-F64F-9706-6892E3D19CAC}" sibTransId="{B98CC1DB-19DE-5A47-8A8E-8FAFCFC4001E}"/>
    <dgm:cxn modelId="{C7688221-4946-0D45-9080-91516A296729}" srcId="{65441E3D-2580-ED48-95AB-D2FFAD88E6F6}" destId="{919BD60D-AF4B-5242-9A8A-6CA7B3CDEF0E}" srcOrd="2" destOrd="0" parTransId="{30E2FE34-769D-4547-B6CD-91C783610A21}" sibTransId="{C7ECF396-5C4E-9B47-BE3C-D6A4B07BB35E}"/>
    <dgm:cxn modelId="{E0E6D523-5AE1-DA4C-A132-A5B84CCD561C}" srcId="{20A850F4-DF7B-6540-B8FF-D8CD456D7448}" destId="{89D02A4A-D597-6E4C-88FD-351EFD964CBE}" srcOrd="3" destOrd="0" parTransId="{AF297317-1213-C74F-989B-48DC47DD0BD6}" sibTransId="{3CA46C12-C6B1-8C44-859C-E2F8FAAD2FA9}"/>
    <dgm:cxn modelId="{7706F625-B25A-2E47-9BC0-F972FCBA8791}" type="presOf" srcId="{3F749874-9504-D642-829A-86114A17B70E}" destId="{D089B5C3-CE71-954C-9D28-4A205CAE4302}" srcOrd="0" destOrd="1" presId="urn:microsoft.com/office/officeart/2005/8/layout/hList1"/>
    <dgm:cxn modelId="{B35A1927-5B54-F84E-941A-C6012D7D5E39}" type="presOf" srcId="{31DED4CB-2F82-6D4D-B6C4-2CAED03789B6}" destId="{D089B5C3-CE71-954C-9D28-4A205CAE4302}" srcOrd="0" destOrd="0" presId="urn:microsoft.com/office/officeart/2005/8/layout/hList1"/>
    <dgm:cxn modelId="{4A31982B-57EE-2247-AE69-5F67A802E375}" srcId="{03D9034C-6984-B440-9B28-E4827745823C}" destId="{65441E3D-2580-ED48-95AB-D2FFAD88E6F6}" srcOrd="1" destOrd="0" parTransId="{337F7858-29DF-0245-897F-B3066BDBD130}" sibTransId="{CD340324-CEC2-3E47-9626-D04A225AD9D1}"/>
    <dgm:cxn modelId="{1E7EE236-A683-534D-BB31-FD60AAFF00CD}" type="presOf" srcId="{D2087164-9907-5E49-BFE4-58AD3A4E8F19}" destId="{B89F2D60-9F08-754D-A82F-C5B5A0E138D5}" srcOrd="0" destOrd="0" presId="urn:microsoft.com/office/officeart/2005/8/layout/hList1"/>
    <dgm:cxn modelId="{F307043A-004F-6048-AD46-265E368DA7C6}" srcId="{84AC61BA-18B3-DF4E-9503-D2B9E973B0C5}" destId="{6194A7C8-6052-7D43-9B2F-EF6E380C6971}" srcOrd="1" destOrd="0" parTransId="{0D285C1D-C5B7-2446-862A-39025C6CDD2A}" sibTransId="{E66FD384-60C3-3842-ABEA-D80EE0DCCE03}"/>
    <dgm:cxn modelId="{D166263F-96E4-7A4A-B73D-4CFE937DF7A1}" type="presOf" srcId="{A7DB4DEC-2C8B-9147-B57B-428C165BB702}" destId="{B89F2D60-9F08-754D-A82F-C5B5A0E138D5}" srcOrd="0" destOrd="4" presId="urn:microsoft.com/office/officeart/2005/8/layout/hList1"/>
    <dgm:cxn modelId="{88A10C40-1364-7047-B597-7D00B8130BFB}" type="presOf" srcId="{6ACA8103-9CE9-5F44-A308-C5F68642E79D}" destId="{E7F2DF48-08FE-AC4C-B4E4-804DC378C444}" srcOrd="0" destOrd="1" presId="urn:microsoft.com/office/officeart/2005/8/layout/hList1"/>
    <dgm:cxn modelId="{E72FD75C-EF98-1B4D-9136-5893065300C5}" type="presOf" srcId="{E8EB1FD0-3240-0B40-A731-20D447035E85}" destId="{E7F2DF48-08FE-AC4C-B4E4-804DC378C444}" srcOrd="0" destOrd="2" presId="urn:microsoft.com/office/officeart/2005/8/layout/hList1"/>
    <dgm:cxn modelId="{991F4A5E-2CED-D440-A25D-6482CAA2EF9A}" type="presOf" srcId="{4C7BB604-2514-8947-B9C2-7EE2647092FB}" destId="{2E8A0F1C-47F1-BB4A-B21D-A3C1EE10EF3A}" srcOrd="0" destOrd="0" presId="urn:microsoft.com/office/officeart/2005/8/layout/hList1"/>
    <dgm:cxn modelId="{F4EAEE41-A500-4D4E-AC52-6CFF78B9BF17}" srcId="{0745F386-1BE9-A349-982E-37A3727D9450}" destId="{CEEF8FC1-E4D5-EA43-AD62-9F1CFA91B9C9}" srcOrd="3" destOrd="0" parTransId="{3E13B566-1E44-474E-830A-52713882D10C}" sibTransId="{36BD8094-AE43-0F41-B9B8-B8FD4A8D497B}"/>
    <dgm:cxn modelId="{A8817F42-9429-9A4A-AD30-0D7E6082B00E}" type="presOf" srcId="{9EA94DE9-B245-1D4E-BC70-6C22DC9973E7}" destId="{48A20EA3-C6BA-5743-8D85-A3ED22358AD2}" srcOrd="0" destOrd="0" presId="urn:microsoft.com/office/officeart/2005/8/layout/hList1"/>
    <dgm:cxn modelId="{B1DC6E43-0DA4-B844-B1C6-5782619F94F4}" srcId="{65441E3D-2580-ED48-95AB-D2FFAD88E6F6}" destId="{B1A5F993-87A0-2D4B-970C-FBB56C92D96B}" srcOrd="3" destOrd="0" parTransId="{09DAB795-6562-FC48-B50E-E8D57E224CE0}" sibTransId="{7220B142-10AE-BF4D-B6B6-842255550BB1}"/>
    <dgm:cxn modelId="{6498EC63-4A17-5845-B1A6-46E597A945FA}" type="presOf" srcId="{3EA3B49A-92CD-0D44-9C00-5233720197EA}" destId="{B89F2D60-9F08-754D-A82F-C5B5A0E138D5}" srcOrd="0" destOrd="1" presId="urn:microsoft.com/office/officeart/2005/8/layout/hList1"/>
    <dgm:cxn modelId="{AF10A564-BFFC-9242-A9B6-299AD0279D94}" type="presOf" srcId="{89D02A4A-D597-6E4C-88FD-351EFD964CBE}" destId="{E7F2DF48-08FE-AC4C-B4E4-804DC378C444}" srcOrd="0" destOrd="3" presId="urn:microsoft.com/office/officeart/2005/8/layout/hList1"/>
    <dgm:cxn modelId="{E8EAFF44-2DDA-4C49-A679-9C4D9857F6A2}" type="presOf" srcId="{D9F4D414-1E6F-F843-8B69-F79A68B45FC7}" destId="{4AD4D141-4769-8249-B296-6B3A2ED39E5E}" srcOrd="0" destOrd="2" presId="urn:microsoft.com/office/officeart/2005/8/layout/hList1"/>
    <dgm:cxn modelId="{B9F43148-7E0E-1149-AFF9-697170AFB69C}" type="presOf" srcId="{B1A5F993-87A0-2D4B-970C-FBB56C92D96B}" destId="{48A20EA3-C6BA-5743-8D85-A3ED22358AD2}" srcOrd="0" destOrd="3" presId="urn:microsoft.com/office/officeart/2005/8/layout/hList1"/>
    <dgm:cxn modelId="{D3849F51-FF54-2A4F-9B5E-C1CB4003BB56}" srcId="{84AC61BA-18B3-DF4E-9503-D2B9E973B0C5}" destId="{53B256C0-E918-6440-BEEF-69C87ED5A5A6}" srcOrd="0" destOrd="0" parTransId="{10FB0CA1-309C-C64B-807A-057688BEE064}" sibTransId="{052F6E9C-CFAD-044B-966B-3E9767A96683}"/>
    <dgm:cxn modelId="{51C9D251-D7D6-A94F-8C8F-72BC454EC197}" type="presOf" srcId="{25B90FC5-38FD-1B4C-8383-F20D3EF7F7AE}" destId="{4AD4D141-4769-8249-B296-6B3A2ED39E5E}" srcOrd="0" destOrd="3" presId="urn:microsoft.com/office/officeart/2005/8/layout/hList1"/>
    <dgm:cxn modelId="{B82B1752-C852-B047-99E4-445AD0F1009B}" type="presOf" srcId="{947058DA-516F-6747-9364-16CC825052ED}" destId="{B89F2D60-9F08-754D-A82F-C5B5A0E138D5}" srcOrd="0" destOrd="5" presId="urn:microsoft.com/office/officeart/2005/8/layout/hList1"/>
    <dgm:cxn modelId="{D37C8D73-AA41-A84A-8F57-3F21BFEE61AF}" type="presOf" srcId="{84AC61BA-18B3-DF4E-9503-D2B9E973B0C5}" destId="{313A2058-1914-EB47-910D-1F0DA9B17F3A}" srcOrd="0" destOrd="0" presId="urn:microsoft.com/office/officeart/2005/8/layout/hList1"/>
    <dgm:cxn modelId="{D9B66855-ED60-114D-8A14-B024217332C3}" srcId="{84AC61BA-18B3-DF4E-9503-D2B9E973B0C5}" destId="{25B90FC5-38FD-1B4C-8383-F20D3EF7F7AE}" srcOrd="3" destOrd="0" parTransId="{D94EABE7-3DD4-7F44-9AC8-E9FB19829D26}" sibTransId="{184ECF94-6A68-6F4D-8898-388257641D36}"/>
    <dgm:cxn modelId="{A08A2659-3047-F644-8EF5-8EBB10140B69}" srcId="{20A850F4-DF7B-6540-B8FF-D8CD456D7448}" destId="{B69CD56C-267F-4E4C-A777-BBD8942D7AC8}" srcOrd="4" destOrd="0" parTransId="{9179C40A-2095-2845-87FF-A86C61187DB0}" sibTransId="{D7287EC3-4726-D444-8BC0-2B90D3B7EEF7}"/>
    <dgm:cxn modelId="{AFE6C87B-D48B-2846-BD49-B2C19B783B43}" type="presOf" srcId="{B69CD56C-267F-4E4C-A777-BBD8942D7AC8}" destId="{E7F2DF48-08FE-AC4C-B4E4-804DC378C444}" srcOrd="0" destOrd="4" presId="urn:microsoft.com/office/officeart/2005/8/layout/hList1"/>
    <dgm:cxn modelId="{D201867F-0ABA-4640-A1FA-D73D963D3F61}" type="presOf" srcId="{CEEF8FC1-E4D5-EA43-AD62-9F1CFA91B9C9}" destId="{D089B5C3-CE71-954C-9D28-4A205CAE4302}" srcOrd="0" destOrd="3" presId="urn:microsoft.com/office/officeart/2005/8/layout/hList1"/>
    <dgm:cxn modelId="{5981D88A-8115-BD43-8F04-655D0B39DF9F}" srcId="{20A850F4-DF7B-6540-B8FF-D8CD456D7448}" destId="{690AF12C-296B-884B-8986-06E781BD3C62}" srcOrd="0" destOrd="0" parTransId="{29EDD92B-A2E5-D74B-815B-F1D9C4DF4FE7}" sibTransId="{79548643-28DA-ED4B-9A8E-E1ACE6907B57}"/>
    <dgm:cxn modelId="{56F54B8E-959F-4141-B9E9-B58B118A3906}" srcId="{20A850F4-DF7B-6540-B8FF-D8CD456D7448}" destId="{6ACA8103-9CE9-5F44-A308-C5F68642E79D}" srcOrd="1" destOrd="0" parTransId="{76D7CA50-1472-0144-A053-7F5580191581}" sibTransId="{36B340E1-7726-3444-A93D-02D02E2A37BF}"/>
    <dgm:cxn modelId="{5A92D091-935A-074E-A93E-AD91CA95B074}" srcId="{4C7BB604-2514-8947-B9C2-7EE2647092FB}" destId="{D2087164-9907-5E49-BFE4-58AD3A4E8F19}" srcOrd="0" destOrd="0" parTransId="{64E2F94B-C59D-D746-B59D-B6A87A029F09}" sibTransId="{01E85F58-DF34-E14A-9FB5-E7423430FBE3}"/>
    <dgm:cxn modelId="{655DE294-4E27-ED46-AB12-9EB52898FEBC}" srcId="{4C7BB604-2514-8947-B9C2-7EE2647092FB}" destId="{4D7E3192-64BD-7349-931B-0905ADB61148}" srcOrd="3" destOrd="0" parTransId="{398FEA3D-C905-2E4A-BCD0-C740DAF54EAA}" sibTransId="{A1C4AC8C-1581-2D4F-AC2B-A28E0704FF74}"/>
    <dgm:cxn modelId="{7EFE6C97-8B7A-764D-98E0-DE8A21EF93D8}" srcId="{65441E3D-2580-ED48-95AB-D2FFAD88E6F6}" destId="{9EA94DE9-B245-1D4E-BC70-6C22DC9973E7}" srcOrd="0" destOrd="0" parTransId="{06AA5D2F-4208-B547-94BD-9E300290CFDD}" sibTransId="{7688BE6B-5E9F-7244-9891-504B41AE8B6C}"/>
    <dgm:cxn modelId="{10FCF09C-11EE-824B-B772-A16849969325}" type="presOf" srcId="{6194A7C8-6052-7D43-9B2F-EF6E380C6971}" destId="{4AD4D141-4769-8249-B296-6B3A2ED39E5E}" srcOrd="0" destOrd="1" presId="urn:microsoft.com/office/officeart/2005/8/layout/hList1"/>
    <dgm:cxn modelId="{F771DDA4-2D4D-1D43-A5C6-38F34FE1CE64}" srcId="{03D9034C-6984-B440-9B28-E4827745823C}" destId="{20A850F4-DF7B-6540-B8FF-D8CD456D7448}" srcOrd="2" destOrd="0" parTransId="{4D2C6131-67F1-9748-876C-87B80B5FAD31}" sibTransId="{FE793BCD-A6FE-AC46-B374-35E399705D0D}"/>
    <dgm:cxn modelId="{75B0D8A8-5CC3-5A4C-9872-9A4F7EBF183B}" srcId="{4C7BB604-2514-8947-B9C2-7EE2647092FB}" destId="{3EA3B49A-92CD-0D44-9C00-5233720197EA}" srcOrd="1" destOrd="0" parTransId="{E0C76F3A-A041-C441-B51B-042DBF110D60}" sibTransId="{626B2AC1-1D06-1544-A944-316AB56B624E}"/>
    <dgm:cxn modelId="{77296CAD-349A-A640-A7BE-061C10A8FEE9}" srcId="{03D9034C-6984-B440-9B28-E4827745823C}" destId="{4C7BB604-2514-8947-B9C2-7EE2647092FB}" srcOrd="3" destOrd="0" parTransId="{5D391FF6-F053-0045-A938-0B389E7F97A9}" sibTransId="{86356E9D-3C91-9E47-BA22-628CBD2BEE89}"/>
    <dgm:cxn modelId="{8CDC25AE-C52D-5945-8A8E-C7F67EE923A1}" type="presOf" srcId="{0745F386-1BE9-A349-982E-37A3727D9450}" destId="{A98773AE-D88B-B744-BD87-3846AFBA1345}" srcOrd="0" destOrd="0" presId="urn:microsoft.com/office/officeart/2005/8/layout/hList1"/>
    <dgm:cxn modelId="{AA78F9AE-75B6-2143-A648-4DF06C8BADD7}" type="presOf" srcId="{03723686-02BF-0D44-9E2E-7BD2E85F0165}" destId="{B89F2D60-9F08-754D-A82F-C5B5A0E138D5}" srcOrd="0" destOrd="2" presId="urn:microsoft.com/office/officeart/2005/8/layout/hList1"/>
    <dgm:cxn modelId="{D2BFFFAE-8A8E-8F48-92C0-95E72F89593E}" srcId="{0745F386-1BE9-A349-982E-37A3727D9450}" destId="{F78B2210-5F35-0B42-A41B-40E2F0150F02}" srcOrd="4" destOrd="0" parTransId="{CCF73BBC-78D5-2945-BFB5-65EEA9C02DE5}" sibTransId="{BA172EAA-3312-2E4E-8DB8-AB820E90EFD5}"/>
    <dgm:cxn modelId="{A2D2E8B6-EFE5-084C-8672-0D9CA9918B2E}" srcId="{65441E3D-2580-ED48-95AB-D2FFAD88E6F6}" destId="{ECC7E2CB-5974-324C-9421-35A5AE0670EA}" srcOrd="1" destOrd="0" parTransId="{01ACC857-0E34-7E4F-9884-DF3BF748A2EF}" sibTransId="{96CB80E3-B5DD-634E-AE37-D7AB31D96ADE}"/>
    <dgm:cxn modelId="{573D3DBD-0EE8-A54D-9896-40DB440D6378}" type="presOf" srcId="{53B256C0-E918-6440-BEEF-69C87ED5A5A6}" destId="{4AD4D141-4769-8249-B296-6B3A2ED39E5E}" srcOrd="0" destOrd="0" presId="urn:microsoft.com/office/officeart/2005/8/layout/hList1"/>
    <dgm:cxn modelId="{35ED88BE-BDB1-034E-85D4-206A539B9975}" srcId="{84AC61BA-18B3-DF4E-9503-D2B9E973B0C5}" destId="{D9F4D414-1E6F-F843-8B69-F79A68B45FC7}" srcOrd="2" destOrd="0" parTransId="{642F7291-B939-BB4A-9394-9A774C6F71B7}" sibTransId="{6D8CF566-B976-BC49-A74B-75A4E6E6DD0F}"/>
    <dgm:cxn modelId="{4450C4BE-6706-E34B-A559-047B1B4BB25E}" type="presOf" srcId="{03D9034C-6984-B440-9B28-E4827745823C}" destId="{222D17F1-6B23-944A-BAE9-5758AC9ACCB4}" srcOrd="0" destOrd="0" presId="urn:microsoft.com/office/officeart/2005/8/layout/hList1"/>
    <dgm:cxn modelId="{284E67C2-0658-5E44-A7BB-27DD025951E6}" type="presOf" srcId="{20A850F4-DF7B-6540-B8FF-D8CD456D7448}" destId="{BD6FCAEF-F877-254F-ADD5-28952CA65EF6}" srcOrd="0" destOrd="0" presId="urn:microsoft.com/office/officeart/2005/8/layout/hList1"/>
    <dgm:cxn modelId="{7D72B5CD-58EA-3B47-BBDA-657FE43B9B32}" srcId="{4C7BB604-2514-8947-B9C2-7EE2647092FB}" destId="{A7DB4DEC-2C8B-9147-B57B-428C165BB702}" srcOrd="4" destOrd="0" parTransId="{F4512A41-68D4-2446-B9B6-299A14E850F9}" sibTransId="{E8A0A7DA-A277-2647-943D-627643E69493}"/>
    <dgm:cxn modelId="{8A4398D3-EDD2-7248-B753-2F187EDDF6BA}" type="presOf" srcId="{65441E3D-2580-ED48-95AB-D2FFAD88E6F6}" destId="{011AD8AC-CF7A-CB4E-B0E6-010DF76FAAC2}" srcOrd="0" destOrd="0" presId="urn:microsoft.com/office/officeart/2005/8/layout/hList1"/>
    <dgm:cxn modelId="{3BA8CAD5-7CA9-8F40-A604-6504C1A261E0}" srcId="{03D9034C-6984-B440-9B28-E4827745823C}" destId="{84AC61BA-18B3-DF4E-9503-D2B9E973B0C5}" srcOrd="4" destOrd="0" parTransId="{4D610D6E-CA48-A444-A5A5-DCA8896D8683}" sibTransId="{652A6E74-E3A0-CE4C-B4B8-6206AF15831B}"/>
    <dgm:cxn modelId="{7245FDDB-7B0D-2A47-8AAF-5556D9C6396A}" srcId="{0745F386-1BE9-A349-982E-37A3727D9450}" destId="{6755B742-FE59-534D-A6C1-36235759269F}" srcOrd="2" destOrd="0" parTransId="{8A736BFB-0C00-5A4D-8D37-EF02A31C655D}" sibTransId="{C03FFF85-0D25-464F-9D44-8D1D26148A09}"/>
    <dgm:cxn modelId="{1B5121E2-B7D0-F14F-88AE-7197BE846CF3}" type="presOf" srcId="{4D7E3192-64BD-7349-931B-0905ADB61148}" destId="{B89F2D60-9F08-754D-A82F-C5B5A0E138D5}" srcOrd="0" destOrd="3" presId="urn:microsoft.com/office/officeart/2005/8/layout/hList1"/>
    <dgm:cxn modelId="{14AE19E3-8029-9C4A-AA57-A7849365277F}" srcId="{4C7BB604-2514-8947-B9C2-7EE2647092FB}" destId="{947058DA-516F-6747-9364-16CC825052ED}" srcOrd="5" destOrd="0" parTransId="{3374FFD4-1BD2-5541-8514-44E55005644A}" sibTransId="{EC5D8766-87EE-104E-AFA9-DE516FA177CC}"/>
    <dgm:cxn modelId="{A84156E5-56B4-DD4D-87C8-8949657BA2AC}" srcId="{4C7BB604-2514-8947-B9C2-7EE2647092FB}" destId="{03723686-02BF-0D44-9E2E-7BD2E85F0165}" srcOrd="2" destOrd="0" parTransId="{6A8F2F12-3172-924D-ABAC-1D4EC2FBBF76}" sibTransId="{9BD0788A-BDD5-B041-85E3-61A965294A6A}"/>
    <dgm:cxn modelId="{46B72CE9-FCBB-7E49-A3E4-08366A690779}" type="presOf" srcId="{919BD60D-AF4B-5242-9A8A-6CA7B3CDEF0E}" destId="{48A20EA3-C6BA-5743-8D85-A3ED22358AD2}" srcOrd="0" destOrd="2" presId="urn:microsoft.com/office/officeart/2005/8/layout/hList1"/>
    <dgm:cxn modelId="{6667CAEF-C82B-9D49-BC94-908C137072A9}" type="presOf" srcId="{ECC7E2CB-5974-324C-9421-35A5AE0670EA}" destId="{48A20EA3-C6BA-5743-8D85-A3ED22358AD2}" srcOrd="0" destOrd="1" presId="urn:microsoft.com/office/officeart/2005/8/layout/hList1"/>
    <dgm:cxn modelId="{3A6114F3-B157-4E4C-85AB-4D363F52D809}" type="presOf" srcId="{F78B2210-5F35-0B42-A41B-40E2F0150F02}" destId="{D089B5C3-CE71-954C-9D28-4A205CAE4302}" srcOrd="0" destOrd="4" presId="urn:microsoft.com/office/officeart/2005/8/layout/hList1"/>
    <dgm:cxn modelId="{B8B373F8-8CC7-2041-AB7B-7EB4891FF654}" type="presOf" srcId="{690AF12C-296B-884B-8986-06E781BD3C62}" destId="{E7F2DF48-08FE-AC4C-B4E4-804DC378C444}" srcOrd="0" destOrd="0" presId="urn:microsoft.com/office/officeart/2005/8/layout/hList1"/>
    <dgm:cxn modelId="{2CDECEFC-362D-B14D-93D0-4F50ABD90AF7}" srcId="{0745F386-1BE9-A349-982E-37A3727D9450}" destId="{3F749874-9504-D642-829A-86114A17B70E}" srcOrd="1" destOrd="0" parTransId="{DD3860DA-FF4E-164F-AF34-76F8CC618D6E}" sibTransId="{8CD52523-CADF-4D48-BB7E-2436B08FA970}"/>
    <dgm:cxn modelId="{52CC7CA0-1BF7-A24A-8C1A-2930C75804C1}" type="presParOf" srcId="{222D17F1-6B23-944A-BAE9-5758AC9ACCB4}" destId="{321FD77D-6ADD-0242-9B3F-C4ABB6EE4CEE}" srcOrd="0" destOrd="0" presId="urn:microsoft.com/office/officeart/2005/8/layout/hList1"/>
    <dgm:cxn modelId="{B14CF416-FA50-344B-9ED4-9C7AC78F00BD}" type="presParOf" srcId="{321FD77D-6ADD-0242-9B3F-C4ABB6EE4CEE}" destId="{A98773AE-D88B-B744-BD87-3846AFBA1345}" srcOrd="0" destOrd="0" presId="urn:microsoft.com/office/officeart/2005/8/layout/hList1"/>
    <dgm:cxn modelId="{7BB25814-2D64-8F49-8C2C-EBF896143972}" type="presParOf" srcId="{321FD77D-6ADD-0242-9B3F-C4ABB6EE4CEE}" destId="{D089B5C3-CE71-954C-9D28-4A205CAE4302}" srcOrd="1" destOrd="0" presId="urn:microsoft.com/office/officeart/2005/8/layout/hList1"/>
    <dgm:cxn modelId="{1C1D12B5-09FC-8641-BC9D-7027795235F0}" type="presParOf" srcId="{222D17F1-6B23-944A-BAE9-5758AC9ACCB4}" destId="{0CD2083F-926C-B14D-8B2B-A689A19EDCC0}" srcOrd="1" destOrd="0" presId="urn:microsoft.com/office/officeart/2005/8/layout/hList1"/>
    <dgm:cxn modelId="{B29600E9-71B3-9C41-BD96-75F6CDFD638B}" type="presParOf" srcId="{222D17F1-6B23-944A-BAE9-5758AC9ACCB4}" destId="{7A8E4E32-C443-B74E-BD9B-B4BEF78F77D6}" srcOrd="2" destOrd="0" presId="urn:microsoft.com/office/officeart/2005/8/layout/hList1"/>
    <dgm:cxn modelId="{131C78F3-44D5-9A45-AFB9-2D6A62A4675E}" type="presParOf" srcId="{7A8E4E32-C443-B74E-BD9B-B4BEF78F77D6}" destId="{011AD8AC-CF7A-CB4E-B0E6-010DF76FAAC2}" srcOrd="0" destOrd="0" presId="urn:microsoft.com/office/officeart/2005/8/layout/hList1"/>
    <dgm:cxn modelId="{6A915B03-8702-034D-B4B3-E8ECBD85265D}" type="presParOf" srcId="{7A8E4E32-C443-B74E-BD9B-B4BEF78F77D6}" destId="{48A20EA3-C6BA-5743-8D85-A3ED22358AD2}" srcOrd="1" destOrd="0" presId="urn:microsoft.com/office/officeart/2005/8/layout/hList1"/>
    <dgm:cxn modelId="{3015E264-C90B-6B4F-A1B2-D4DEEC35C716}" type="presParOf" srcId="{222D17F1-6B23-944A-BAE9-5758AC9ACCB4}" destId="{AEA0953E-DECB-FB4C-B81E-F400C06B7D08}" srcOrd="3" destOrd="0" presId="urn:microsoft.com/office/officeart/2005/8/layout/hList1"/>
    <dgm:cxn modelId="{628EBE59-2FB0-9648-80CF-4C387BDBFD8E}" type="presParOf" srcId="{222D17F1-6B23-944A-BAE9-5758AC9ACCB4}" destId="{F12349DC-9462-5B47-94F6-4A5E4AA14DC1}" srcOrd="4" destOrd="0" presId="urn:microsoft.com/office/officeart/2005/8/layout/hList1"/>
    <dgm:cxn modelId="{4DE2FAFA-A149-D147-8EA2-C2C775CC0BEC}" type="presParOf" srcId="{F12349DC-9462-5B47-94F6-4A5E4AA14DC1}" destId="{BD6FCAEF-F877-254F-ADD5-28952CA65EF6}" srcOrd="0" destOrd="0" presId="urn:microsoft.com/office/officeart/2005/8/layout/hList1"/>
    <dgm:cxn modelId="{3830A4E9-9C67-9240-B135-E79F3CAB864B}" type="presParOf" srcId="{F12349DC-9462-5B47-94F6-4A5E4AA14DC1}" destId="{E7F2DF48-08FE-AC4C-B4E4-804DC378C444}" srcOrd="1" destOrd="0" presId="urn:microsoft.com/office/officeart/2005/8/layout/hList1"/>
    <dgm:cxn modelId="{56576C63-AE7D-CC4C-A7E7-D80BCC5BD36A}" type="presParOf" srcId="{222D17F1-6B23-944A-BAE9-5758AC9ACCB4}" destId="{C504D5BD-4E3E-264F-B8AD-D2362AA521EE}" srcOrd="5" destOrd="0" presId="urn:microsoft.com/office/officeart/2005/8/layout/hList1"/>
    <dgm:cxn modelId="{6A4FD5D0-593A-8540-BCB7-1F0F20E1E1D9}" type="presParOf" srcId="{222D17F1-6B23-944A-BAE9-5758AC9ACCB4}" destId="{15DA85C9-C590-DD46-B580-48A506A45D0D}" srcOrd="6" destOrd="0" presId="urn:microsoft.com/office/officeart/2005/8/layout/hList1"/>
    <dgm:cxn modelId="{9F350180-99D7-2A48-9F42-582B700DEC42}" type="presParOf" srcId="{15DA85C9-C590-DD46-B580-48A506A45D0D}" destId="{2E8A0F1C-47F1-BB4A-B21D-A3C1EE10EF3A}" srcOrd="0" destOrd="0" presId="urn:microsoft.com/office/officeart/2005/8/layout/hList1"/>
    <dgm:cxn modelId="{CA22A397-65B2-704C-B9F0-E8508D529484}" type="presParOf" srcId="{15DA85C9-C590-DD46-B580-48A506A45D0D}" destId="{B89F2D60-9F08-754D-A82F-C5B5A0E138D5}" srcOrd="1" destOrd="0" presId="urn:microsoft.com/office/officeart/2005/8/layout/hList1"/>
    <dgm:cxn modelId="{9DE434D6-9FC4-5743-8750-65C763FA1BEE}" type="presParOf" srcId="{222D17F1-6B23-944A-BAE9-5758AC9ACCB4}" destId="{919F22C7-8269-BB42-8EF4-E2B9C2A40897}" srcOrd="7" destOrd="0" presId="urn:microsoft.com/office/officeart/2005/8/layout/hList1"/>
    <dgm:cxn modelId="{D8861309-F53C-BD43-86F4-60BA7D33C9AD}" type="presParOf" srcId="{222D17F1-6B23-944A-BAE9-5758AC9ACCB4}" destId="{8F4DB118-0FE6-8144-97FD-5EDB41D96448}" srcOrd="8" destOrd="0" presId="urn:microsoft.com/office/officeart/2005/8/layout/hList1"/>
    <dgm:cxn modelId="{CCFA2E52-D71B-314D-916C-280965294908}" type="presParOf" srcId="{8F4DB118-0FE6-8144-97FD-5EDB41D96448}" destId="{313A2058-1914-EB47-910D-1F0DA9B17F3A}" srcOrd="0" destOrd="0" presId="urn:microsoft.com/office/officeart/2005/8/layout/hList1"/>
    <dgm:cxn modelId="{80BED107-DB2A-D947-836C-17DD3A661128}" type="presParOf" srcId="{8F4DB118-0FE6-8144-97FD-5EDB41D96448}" destId="{4AD4D141-4769-8249-B296-6B3A2ED39E5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C8EE4-C9EB-4A80-A76D-C3BC9ABCCC08}">
      <dsp:nvSpPr>
        <dsp:cNvPr id="0" name=""/>
        <dsp:cNvSpPr/>
      </dsp:nvSpPr>
      <dsp:spPr>
        <a:xfrm>
          <a:off x="4243740" y="-714750"/>
          <a:ext cx="5553632" cy="5553632"/>
        </a:xfrm>
        <a:prstGeom prst="blockArc">
          <a:avLst>
            <a:gd name="adj1" fmla="val 8100000"/>
            <a:gd name="adj2" fmla="val 13500000"/>
            <a:gd name="adj3" fmla="val 389"/>
          </a:avLst>
        </a:prstGeom>
        <a:solidFill>
          <a:schemeClr val="bg1">
            <a:lumMod val="65000"/>
          </a:schemeClr>
        </a:solidFill>
        <a:ln w="15875"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EE71889-90AD-4A67-85D3-B185E8FF3E60}">
      <dsp:nvSpPr>
        <dsp:cNvPr id="0" name=""/>
        <dsp:cNvSpPr/>
      </dsp:nvSpPr>
      <dsp:spPr>
        <a:xfrm>
          <a:off x="21754" y="589173"/>
          <a:ext cx="4389513" cy="1178181"/>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935182" bIns="50800" numCol="1" spcCol="1270" anchor="ctr" anchorCtr="0">
          <a:noAutofit/>
        </a:bodyPr>
        <a:lstStyle/>
        <a:p>
          <a:pPr marL="0" lvl="0" indent="0" algn="r" defTabSz="889000">
            <a:lnSpc>
              <a:spcPct val="90000"/>
            </a:lnSpc>
            <a:spcBef>
              <a:spcPct val="0"/>
            </a:spcBef>
            <a:spcAft>
              <a:spcPct val="35000"/>
            </a:spcAft>
            <a:buFont typeface="Wingdings"/>
            <a:buNone/>
          </a:pPr>
          <a:r>
            <a:rPr lang="en-US" sz="2000" kern="1200" dirty="0">
              <a:cs typeface="Calibri"/>
            </a:rPr>
            <a:t>20% Incremental Sales Boost for 15% of most engaged customers </a:t>
          </a:r>
          <a:endParaRPr lang="en-US" sz="2000" kern="1200" dirty="0"/>
        </a:p>
      </dsp:txBody>
      <dsp:txXfrm>
        <a:off x="21754" y="589173"/>
        <a:ext cx="4389513" cy="1178181"/>
      </dsp:txXfrm>
    </dsp:sp>
    <dsp:sp modelId="{189F5EC9-9A22-47AF-AA64-FCFB570A715B}">
      <dsp:nvSpPr>
        <dsp:cNvPr id="0" name=""/>
        <dsp:cNvSpPr/>
      </dsp:nvSpPr>
      <dsp:spPr>
        <a:xfrm>
          <a:off x="3674905" y="441900"/>
          <a:ext cx="1472727" cy="1472727"/>
        </a:xfrm>
        <a:prstGeom prst="ellipse">
          <a:avLst/>
        </a:prstGeom>
        <a:solidFill>
          <a:schemeClr val="lt1">
            <a:hueOff val="0"/>
            <a:satOff val="0"/>
            <a:lumOff val="0"/>
            <a:alphaOff val="0"/>
          </a:schemeClr>
        </a:solidFill>
        <a:ln w="15875" cap="flat" cmpd="sng" algn="ctr">
          <a:solidFill>
            <a:srgbClr val="00B050"/>
          </a:solidFill>
          <a:prstDash val="solid"/>
        </a:ln>
        <a:effectLst/>
      </dsp:spPr>
      <dsp:style>
        <a:lnRef idx="2">
          <a:scrgbClr r="0" g="0" b="0"/>
        </a:lnRef>
        <a:fillRef idx="1">
          <a:scrgbClr r="0" g="0" b="0"/>
        </a:fillRef>
        <a:effectRef idx="0">
          <a:scrgbClr r="0" g="0" b="0"/>
        </a:effectRef>
        <a:fontRef idx="minor"/>
      </dsp:style>
    </dsp:sp>
    <dsp:sp modelId="{6FC73476-BF15-454F-BE8D-1D437B8F2B79}">
      <dsp:nvSpPr>
        <dsp:cNvPr id="0" name=""/>
        <dsp:cNvSpPr/>
      </dsp:nvSpPr>
      <dsp:spPr>
        <a:xfrm>
          <a:off x="21754" y="2356775"/>
          <a:ext cx="4389513" cy="1178181"/>
        </a:xfrm>
        <a:prstGeom prst="rect">
          <a:avLst/>
        </a:prstGeom>
        <a:solidFill>
          <a:schemeClr val="bg1">
            <a:lumMod val="6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935182" bIns="50800" numCol="1" spcCol="1270" anchor="ctr" anchorCtr="0">
          <a:noAutofit/>
        </a:bodyPr>
        <a:lstStyle/>
        <a:p>
          <a:pPr marL="0" lvl="0" indent="0" algn="r" defTabSz="889000">
            <a:lnSpc>
              <a:spcPct val="90000"/>
            </a:lnSpc>
            <a:spcBef>
              <a:spcPct val="0"/>
            </a:spcBef>
            <a:spcAft>
              <a:spcPct val="35000"/>
            </a:spcAft>
            <a:buFont typeface="Wingdings"/>
            <a:buNone/>
          </a:pPr>
          <a:r>
            <a:rPr lang="en-US" sz="2000" kern="1200" dirty="0">
              <a:cs typeface="Calibri"/>
            </a:rPr>
            <a:t>3-5% Incremental Sales Boost for rest of userbase</a:t>
          </a:r>
          <a:endParaRPr lang="en-US" sz="2000" kern="1200" dirty="0"/>
        </a:p>
      </dsp:txBody>
      <dsp:txXfrm>
        <a:off x="21754" y="2356775"/>
        <a:ext cx="4389513" cy="1178181"/>
      </dsp:txXfrm>
    </dsp:sp>
    <dsp:sp modelId="{9609F88E-776E-40CB-8BBE-96DB7BF7673B}">
      <dsp:nvSpPr>
        <dsp:cNvPr id="0" name=""/>
        <dsp:cNvSpPr/>
      </dsp:nvSpPr>
      <dsp:spPr>
        <a:xfrm>
          <a:off x="3674905" y="2209503"/>
          <a:ext cx="1472727" cy="1472727"/>
        </a:xfrm>
        <a:prstGeom prst="ellipse">
          <a:avLst/>
        </a:prstGeom>
        <a:solidFill>
          <a:schemeClr val="lt1">
            <a:hueOff val="0"/>
            <a:satOff val="0"/>
            <a:lumOff val="0"/>
            <a:alphaOff val="0"/>
          </a:schemeClr>
        </a:solidFill>
        <a:ln w="15875" cap="flat" cmpd="sng" algn="ctr">
          <a:solidFill>
            <a:srgbClr val="96A9BA"/>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34C52-CBA0-AF4A-A501-258D46C9522A}">
      <dsp:nvSpPr>
        <dsp:cNvPr id="0" name=""/>
        <dsp:cNvSpPr/>
      </dsp:nvSpPr>
      <dsp:spPr>
        <a:xfrm>
          <a:off x="0" y="1026585"/>
          <a:ext cx="10608001" cy="2268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62FAA5-533F-B045-AF77-C6A4F67DDC98}">
      <dsp:nvSpPr>
        <dsp:cNvPr id="0" name=""/>
        <dsp:cNvSpPr/>
      </dsp:nvSpPr>
      <dsp:spPr>
        <a:xfrm>
          <a:off x="529882" y="180359"/>
          <a:ext cx="7418349" cy="97906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670" tIns="0" rIns="280670" bIns="0" numCol="1" spcCol="1270" anchor="ctr" anchorCtr="0">
          <a:noAutofit/>
        </a:bodyPr>
        <a:lstStyle/>
        <a:p>
          <a:pPr marL="0" lvl="0" indent="0" algn="l" defTabSz="622300">
            <a:lnSpc>
              <a:spcPct val="90000"/>
            </a:lnSpc>
            <a:spcBef>
              <a:spcPct val="0"/>
            </a:spcBef>
            <a:spcAft>
              <a:spcPct val="35000"/>
            </a:spcAft>
            <a:buNone/>
          </a:pPr>
          <a:r>
            <a:rPr lang="en-US" sz="1400" b="1" i="0" kern="1200" dirty="0"/>
            <a:t>The</a:t>
          </a:r>
          <a:r>
            <a:rPr lang="en-US" sz="1400" b="0" i="0" kern="1200" dirty="0"/>
            <a:t> New York Times reported that </a:t>
          </a:r>
          <a:r>
            <a:rPr lang="en-US" sz="1400" b="1" i="0" kern="1200" dirty="0"/>
            <a:t>Amazon</a:t>
          </a:r>
          <a:r>
            <a:rPr lang="en-US" sz="1400" b="0" i="0" kern="1200" dirty="0"/>
            <a:t> controlled 50 percent of all </a:t>
          </a:r>
          <a:r>
            <a:rPr lang="en-US" sz="1400" b="1" i="0" kern="1200" dirty="0"/>
            <a:t>book</a:t>
          </a:r>
          <a:r>
            <a:rPr lang="en-US" sz="1400" b="0" i="0" kern="1200" dirty="0"/>
            <a:t> distribution, but for some industry suppliers, </a:t>
          </a:r>
          <a:r>
            <a:rPr lang="en-US" sz="1400" b="1" i="0" kern="1200" dirty="0"/>
            <a:t>the</a:t>
          </a:r>
          <a:r>
            <a:rPr lang="en-US" sz="1400" b="0" i="0" kern="1200" dirty="0"/>
            <a:t> actual figure may be </a:t>
          </a:r>
          <a:r>
            <a:rPr lang="en-US" sz="1400" b="1" i="0" kern="1200" dirty="0"/>
            <a:t>much</a:t>
          </a:r>
          <a:r>
            <a:rPr lang="en-US" sz="1400" b="0" i="0" kern="1200" dirty="0"/>
            <a:t> higher, </a:t>
          </a:r>
          <a:r>
            <a:rPr lang="en-US" sz="1400" b="1" i="0" kern="1200" dirty="0"/>
            <a:t>with Amazon</a:t>
          </a:r>
          <a:r>
            <a:rPr lang="en-US" sz="1400" b="0" i="0" kern="1200" dirty="0"/>
            <a:t> accounting for more than 70 or 80 percent of </a:t>
          </a:r>
          <a:r>
            <a:rPr lang="en-US" sz="1400" b="1" i="0" kern="1200" dirty="0"/>
            <a:t>sales</a:t>
          </a:r>
          <a:endParaRPr lang="en-US" sz="1400" kern="1200" dirty="0"/>
        </a:p>
      </dsp:txBody>
      <dsp:txXfrm>
        <a:off x="577676" y="228153"/>
        <a:ext cx="7322761" cy="883477"/>
      </dsp:txXfrm>
    </dsp:sp>
    <dsp:sp modelId="{EF224176-D1B0-9E4A-8352-155A771FC634}">
      <dsp:nvSpPr>
        <dsp:cNvPr id="0" name=""/>
        <dsp:cNvSpPr/>
      </dsp:nvSpPr>
      <dsp:spPr>
        <a:xfrm>
          <a:off x="0" y="1645302"/>
          <a:ext cx="10608001" cy="226800"/>
        </a:xfrm>
        <a:prstGeom prst="rect">
          <a:avLst/>
        </a:prstGeom>
        <a:solidFill>
          <a:schemeClr val="lt1">
            <a:alpha val="90000"/>
            <a:hueOff val="0"/>
            <a:satOff val="0"/>
            <a:lumOff val="0"/>
            <a:alphaOff val="0"/>
          </a:schemeClr>
        </a:solidFill>
        <a:ln w="15875" cap="flat" cmpd="sng" algn="ctr">
          <a:solidFill>
            <a:schemeClr val="accent5">
              <a:hueOff val="785595"/>
              <a:satOff val="-3757"/>
              <a:lumOff val="4118"/>
              <a:alphaOff val="0"/>
            </a:schemeClr>
          </a:solidFill>
          <a:prstDash val="solid"/>
        </a:ln>
        <a:effectLst/>
      </dsp:spPr>
      <dsp:style>
        <a:lnRef idx="2">
          <a:scrgbClr r="0" g="0" b="0"/>
        </a:lnRef>
        <a:fillRef idx="1">
          <a:scrgbClr r="0" g="0" b="0"/>
        </a:fillRef>
        <a:effectRef idx="0">
          <a:scrgbClr r="0" g="0" b="0"/>
        </a:effectRef>
        <a:fontRef idx="minor"/>
      </dsp:style>
    </dsp:sp>
    <dsp:sp modelId="{BE22C014-84F0-0A43-9AFD-19CD97F10651}">
      <dsp:nvSpPr>
        <dsp:cNvPr id="0" name=""/>
        <dsp:cNvSpPr/>
      </dsp:nvSpPr>
      <dsp:spPr>
        <a:xfrm>
          <a:off x="530400" y="1301985"/>
          <a:ext cx="7425600" cy="476157"/>
        </a:xfrm>
        <a:prstGeom prst="roundRect">
          <a:avLst/>
        </a:prstGeom>
        <a:solidFill>
          <a:schemeClr val="accent5">
            <a:hueOff val="785595"/>
            <a:satOff val="-3757"/>
            <a:lumOff val="4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670" tIns="0" rIns="280670" bIns="0" numCol="1" spcCol="1270" anchor="ctr" anchorCtr="0">
          <a:noAutofit/>
        </a:bodyPr>
        <a:lstStyle/>
        <a:p>
          <a:pPr marL="0" lvl="0" indent="0" algn="l" defTabSz="622300" rtl="0">
            <a:lnSpc>
              <a:spcPct val="90000"/>
            </a:lnSpc>
            <a:spcBef>
              <a:spcPct val="0"/>
            </a:spcBef>
            <a:spcAft>
              <a:spcPct val="35000"/>
            </a:spcAft>
            <a:buNone/>
          </a:pPr>
          <a:r>
            <a:rPr lang="en-US" sz="1400" kern="1200" dirty="0"/>
            <a:t>Facilitates easy to use website, great customer service and convenient shipping</a:t>
          </a:r>
        </a:p>
      </dsp:txBody>
      <dsp:txXfrm>
        <a:off x="553644" y="1325229"/>
        <a:ext cx="7379112" cy="429669"/>
      </dsp:txXfrm>
    </dsp:sp>
    <dsp:sp modelId="{D5D9B640-11E6-D643-9C4E-3395418C0FCB}">
      <dsp:nvSpPr>
        <dsp:cNvPr id="0" name=""/>
        <dsp:cNvSpPr/>
      </dsp:nvSpPr>
      <dsp:spPr>
        <a:xfrm>
          <a:off x="0" y="2546875"/>
          <a:ext cx="10608001" cy="226800"/>
        </a:xfrm>
        <a:prstGeom prst="rect">
          <a:avLst/>
        </a:prstGeom>
        <a:solidFill>
          <a:schemeClr val="lt1">
            <a:alpha val="90000"/>
            <a:hueOff val="0"/>
            <a:satOff val="0"/>
            <a:lumOff val="0"/>
            <a:alphaOff val="0"/>
          </a:schemeClr>
        </a:solidFill>
        <a:ln w="15875" cap="flat" cmpd="sng" algn="ctr">
          <a:solidFill>
            <a:schemeClr val="accent5">
              <a:hueOff val="1571189"/>
              <a:satOff val="-7513"/>
              <a:lumOff val="8235"/>
              <a:alphaOff val="0"/>
            </a:schemeClr>
          </a:solidFill>
          <a:prstDash val="solid"/>
        </a:ln>
        <a:effectLst/>
      </dsp:spPr>
      <dsp:style>
        <a:lnRef idx="2">
          <a:scrgbClr r="0" g="0" b="0"/>
        </a:lnRef>
        <a:fillRef idx="1">
          <a:scrgbClr r="0" g="0" b="0"/>
        </a:fillRef>
        <a:effectRef idx="0">
          <a:scrgbClr r="0" g="0" b="0"/>
        </a:effectRef>
        <a:fontRef idx="minor"/>
      </dsp:style>
    </dsp:sp>
    <dsp:sp modelId="{8555D9D4-56E5-5A4F-80E3-9401759C12DB}">
      <dsp:nvSpPr>
        <dsp:cNvPr id="0" name=""/>
        <dsp:cNvSpPr/>
      </dsp:nvSpPr>
      <dsp:spPr>
        <a:xfrm>
          <a:off x="529882" y="1920702"/>
          <a:ext cx="7418349" cy="759013"/>
        </a:xfrm>
        <a:prstGeom prst="roundRect">
          <a:avLst/>
        </a:prstGeom>
        <a:solidFill>
          <a:schemeClr val="accent5">
            <a:hueOff val="1571189"/>
            <a:satOff val="-7513"/>
            <a:lumOff val="8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670" tIns="0" rIns="280670" bIns="0" numCol="1" spcCol="1270" anchor="ctr" anchorCtr="0">
          <a:noAutofit/>
        </a:bodyPr>
        <a:lstStyle/>
        <a:p>
          <a:pPr marL="0" lvl="0" indent="0" algn="l" defTabSz="622300">
            <a:lnSpc>
              <a:spcPct val="90000"/>
            </a:lnSpc>
            <a:spcBef>
              <a:spcPct val="0"/>
            </a:spcBef>
            <a:spcAft>
              <a:spcPct val="35000"/>
            </a:spcAft>
            <a:buNone/>
          </a:pPr>
          <a:r>
            <a:rPr lang="en-US" sz="1400" kern="1200" dirty="0"/>
            <a:t>Personalized recommendation engine approach proven to be effective for more than 20 years</a:t>
          </a:r>
        </a:p>
      </dsp:txBody>
      <dsp:txXfrm>
        <a:off x="566934" y="1957754"/>
        <a:ext cx="7344245" cy="684909"/>
      </dsp:txXfrm>
    </dsp:sp>
    <dsp:sp modelId="{7F8AA33D-38FD-FB42-AD4D-74F28370007B}">
      <dsp:nvSpPr>
        <dsp:cNvPr id="0" name=""/>
        <dsp:cNvSpPr/>
      </dsp:nvSpPr>
      <dsp:spPr>
        <a:xfrm>
          <a:off x="0" y="3534646"/>
          <a:ext cx="10608001" cy="226800"/>
        </a:xfrm>
        <a:prstGeom prst="rect">
          <a:avLst/>
        </a:prstGeom>
        <a:solidFill>
          <a:schemeClr val="lt1">
            <a:alpha val="90000"/>
            <a:hueOff val="0"/>
            <a:satOff val="0"/>
            <a:lumOff val="0"/>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dsp:style>
    </dsp:sp>
    <dsp:sp modelId="{4706A622-AD2A-0242-A5C0-5DECEF470080}">
      <dsp:nvSpPr>
        <dsp:cNvPr id="0" name=""/>
        <dsp:cNvSpPr/>
      </dsp:nvSpPr>
      <dsp:spPr>
        <a:xfrm>
          <a:off x="529882" y="2822275"/>
          <a:ext cx="7418349" cy="845210"/>
        </a:xfrm>
        <a:prstGeom prst="roundRect">
          <a:avLst/>
        </a:prstGeom>
        <a:solidFill>
          <a:schemeClr val="accent5">
            <a:hueOff val="2356783"/>
            <a:satOff val="-11270"/>
            <a:lumOff val="1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670" tIns="0" rIns="280670" bIns="0" numCol="1" spcCol="1270" anchor="ctr" anchorCtr="0">
          <a:noAutofit/>
        </a:bodyPr>
        <a:lstStyle/>
        <a:p>
          <a:pPr marL="0" lvl="0" indent="0" algn="l" defTabSz="622300" rtl="0">
            <a:lnSpc>
              <a:spcPct val="90000"/>
            </a:lnSpc>
            <a:spcBef>
              <a:spcPct val="0"/>
            </a:spcBef>
            <a:spcAft>
              <a:spcPct val="35000"/>
            </a:spcAft>
            <a:buNone/>
          </a:pPr>
          <a:r>
            <a:rPr lang="en-US" sz="1400" kern="1200" dirty="0"/>
            <a:t>Personalized book recommendations are based on customer’s previous purchase history, interests and “frequently bought together” setup. Also, they rely heavily on category, price and customer reviews-based recommendations </a:t>
          </a:r>
        </a:p>
      </dsp:txBody>
      <dsp:txXfrm>
        <a:off x="571142" y="2863535"/>
        <a:ext cx="7335829" cy="762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773AE-D88B-B744-BD87-3846AFBA1345}">
      <dsp:nvSpPr>
        <dsp:cNvPr id="0" name=""/>
        <dsp:cNvSpPr/>
      </dsp:nvSpPr>
      <dsp:spPr>
        <a:xfrm>
          <a:off x="5409" y="549466"/>
          <a:ext cx="2073811" cy="829524"/>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DATA PREPROCESSING</a:t>
          </a:r>
        </a:p>
      </dsp:txBody>
      <dsp:txXfrm>
        <a:off x="5409" y="549466"/>
        <a:ext cx="2073811" cy="829524"/>
      </dsp:txXfrm>
    </dsp:sp>
    <dsp:sp modelId="{D089B5C3-CE71-954C-9D28-4A205CAE4302}">
      <dsp:nvSpPr>
        <dsp:cNvPr id="0" name=""/>
        <dsp:cNvSpPr/>
      </dsp:nvSpPr>
      <dsp:spPr>
        <a:xfrm>
          <a:off x="5409" y="1378991"/>
          <a:ext cx="2073811" cy="35302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1" kern="1200" dirty="0"/>
            <a:t>Feature engineering: </a:t>
          </a:r>
          <a:r>
            <a:rPr lang="en-US" sz="1500" kern="1200" dirty="0"/>
            <a:t>rename some variables and create new variables to make analysis simpler</a:t>
          </a:r>
        </a:p>
        <a:p>
          <a:pPr marL="114300" lvl="1" indent="-114300" algn="l" defTabSz="666750" rtl="0">
            <a:lnSpc>
              <a:spcPct val="90000"/>
            </a:lnSpc>
            <a:spcBef>
              <a:spcPct val="0"/>
            </a:spcBef>
            <a:spcAft>
              <a:spcPct val="15000"/>
            </a:spcAft>
            <a:buChar char="•"/>
          </a:pPr>
          <a:endParaRPr lang="en-US" sz="1500" kern="1200"/>
        </a:p>
        <a:p>
          <a:pPr marL="114300" lvl="1" indent="-114300" algn="l" defTabSz="666750" rtl="0">
            <a:lnSpc>
              <a:spcPct val="90000"/>
            </a:lnSpc>
            <a:spcBef>
              <a:spcPct val="0"/>
            </a:spcBef>
            <a:spcAft>
              <a:spcPct val="15000"/>
            </a:spcAft>
            <a:buChar char="•"/>
          </a:pPr>
          <a:r>
            <a:rPr lang="en-US" sz="1500" b="1" kern="1200" dirty="0"/>
            <a:t>EDA: </a:t>
          </a:r>
          <a:r>
            <a:rPr lang="en-US" sz="1500" kern="1200" dirty="0"/>
            <a:t>visualize descriptive statistics to identify irregularities</a:t>
          </a:r>
        </a:p>
        <a:p>
          <a:pPr marL="114300" lvl="1" indent="-114300" algn="l" defTabSz="666750" rtl="0">
            <a:lnSpc>
              <a:spcPct val="90000"/>
            </a:lnSpc>
            <a:spcBef>
              <a:spcPct val="0"/>
            </a:spcBef>
            <a:spcAft>
              <a:spcPct val="15000"/>
            </a:spcAft>
            <a:buChar char="•"/>
          </a:pPr>
          <a:endParaRPr lang="en-US" sz="1500" kern="1200"/>
        </a:p>
        <a:p>
          <a:pPr marL="114300" lvl="1" indent="-114300" algn="l" defTabSz="666750" rtl="0">
            <a:lnSpc>
              <a:spcPct val="90000"/>
            </a:lnSpc>
            <a:spcBef>
              <a:spcPct val="0"/>
            </a:spcBef>
            <a:spcAft>
              <a:spcPct val="15000"/>
            </a:spcAft>
            <a:buChar char="•"/>
          </a:pPr>
          <a:r>
            <a:rPr lang="en-US" sz="1500" b="1" kern="1200"/>
            <a:t>Standardize the data: </a:t>
          </a:r>
          <a:r>
            <a:rPr lang="en-US" sz="1500" b="0" kern="1200"/>
            <a:t>to not have fields with high or low values cause bias in the analysis</a:t>
          </a:r>
        </a:p>
      </dsp:txBody>
      <dsp:txXfrm>
        <a:off x="5409" y="1378991"/>
        <a:ext cx="2073811" cy="3530253"/>
      </dsp:txXfrm>
    </dsp:sp>
    <dsp:sp modelId="{011AD8AC-CF7A-CB4E-B0E6-010DF76FAAC2}">
      <dsp:nvSpPr>
        <dsp:cNvPr id="0" name=""/>
        <dsp:cNvSpPr/>
      </dsp:nvSpPr>
      <dsp:spPr>
        <a:xfrm>
          <a:off x="2369554" y="549466"/>
          <a:ext cx="2073811" cy="829524"/>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CLUSTERING APPROACH</a:t>
          </a:r>
        </a:p>
      </dsp:txBody>
      <dsp:txXfrm>
        <a:off x="2369554" y="549466"/>
        <a:ext cx="2073811" cy="829524"/>
      </dsp:txXfrm>
    </dsp:sp>
    <dsp:sp modelId="{48A20EA3-C6BA-5743-8D85-A3ED22358AD2}">
      <dsp:nvSpPr>
        <dsp:cNvPr id="0" name=""/>
        <dsp:cNvSpPr/>
      </dsp:nvSpPr>
      <dsp:spPr>
        <a:xfrm>
          <a:off x="2369554" y="1378991"/>
          <a:ext cx="2073811" cy="35302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K-means and DBSCAN are the most popular clustering algorithms for unsupervised learning</a:t>
          </a:r>
        </a:p>
        <a:p>
          <a:pPr marL="114300" lvl="1" indent="-114300" algn="l" defTabSz="666750" rtl="0">
            <a:lnSpc>
              <a:spcPct val="90000"/>
            </a:lnSpc>
            <a:spcBef>
              <a:spcPct val="0"/>
            </a:spcBef>
            <a:spcAft>
              <a:spcPct val="15000"/>
            </a:spcAft>
            <a:buChar char="•"/>
          </a:pPr>
          <a:endParaRPr lang="en-US" sz="1500" kern="1200"/>
        </a:p>
        <a:p>
          <a:pPr marL="114300" lvl="1" indent="-114300" algn="l" defTabSz="666750" rtl="0">
            <a:lnSpc>
              <a:spcPct val="90000"/>
            </a:lnSpc>
            <a:spcBef>
              <a:spcPct val="0"/>
            </a:spcBef>
            <a:spcAft>
              <a:spcPct val="15000"/>
            </a:spcAft>
            <a:buChar char="•"/>
          </a:pPr>
          <a:r>
            <a:rPr lang="en-US" sz="1500" kern="1200"/>
            <a:t>K-means was chosen because it’s simpler and easier to understand</a:t>
          </a:r>
        </a:p>
        <a:p>
          <a:pPr marL="114300" lvl="1" indent="-114300" algn="l" defTabSz="666750" rtl="0">
            <a:lnSpc>
              <a:spcPct val="90000"/>
            </a:lnSpc>
            <a:spcBef>
              <a:spcPct val="0"/>
            </a:spcBef>
            <a:spcAft>
              <a:spcPct val="15000"/>
            </a:spcAft>
            <a:buChar char="•"/>
          </a:pPr>
          <a:endParaRPr lang="en-US" sz="1500" kern="1200" dirty="0"/>
        </a:p>
      </dsp:txBody>
      <dsp:txXfrm>
        <a:off x="2369554" y="1378991"/>
        <a:ext cx="2073811" cy="3530253"/>
      </dsp:txXfrm>
    </dsp:sp>
    <dsp:sp modelId="{BD6FCAEF-F877-254F-ADD5-28952CA65EF6}">
      <dsp:nvSpPr>
        <dsp:cNvPr id="0" name=""/>
        <dsp:cNvSpPr/>
      </dsp:nvSpPr>
      <dsp:spPr>
        <a:xfrm>
          <a:off x="4733699" y="549466"/>
          <a:ext cx="2073811" cy="829524"/>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MODEL CRITERIA</a:t>
          </a:r>
        </a:p>
      </dsp:txBody>
      <dsp:txXfrm>
        <a:off x="4733699" y="549466"/>
        <a:ext cx="2073811" cy="829524"/>
      </dsp:txXfrm>
    </dsp:sp>
    <dsp:sp modelId="{E7F2DF48-08FE-AC4C-B4E4-804DC378C444}">
      <dsp:nvSpPr>
        <dsp:cNvPr id="0" name=""/>
        <dsp:cNvSpPr/>
      </dsp:nvSpPr>
      <dsp:spPr>
        <a:xfrm>
          <a:off x="4733699" y="1378991"/>
          <a:ext cx="2073811" cy="35302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To determine how many clusters we need, the elbow method was utilized</a:t>
          </a:r>
        </a:p>
        <a:p>
          <a:pPr marL="114300" lvl="1" indent="-114300" algn="l" defTabSz="666750" rtl="0">
            <a:lnSpc>
              <a:spcPct val="90000"/>
            </a:lnSpc>
            <a:spcBef>
              <a:spcPct val="0"/>
            </a:spcBef>
            <a:spcAft>
              <a:spcPct val="15000"/>
            </a:spcAft>
            <a:buChar char="•"/>
          </a:pPr>
          <a:endParaRPr lang="en-US" sz="1500" kern="1200" dirty="0"/>
        </a:p>
        <a:p>
          <a:pPr marL="114300" lvl="1" indent="-114300" algn="l" defTabSz="666750" rtl="0">
            <a:lnSpc>
              <a:spcPct val="90000"/>
            </a:lnSpc>
            <a:spcBef>
              <a:spcPct val="0"/>
            </a:spcBef>
            <a:spcAft>
              <a:spcPct val="15000"/>
            </a:spcAft>
            <a:buChar char="•"/>
          </a:pPr>
          <a:r>
            <a:rPr lang="en-US" sz="1500" kern="1200" dirty="0"/>
            <a:t>The elbow method plots chart of variance within clusters for different clusters</a:t>
          </a:r>
        </a:p>
        <a:p>
          <a:pPr marL="114300" lvl="1" indent="-114300" algn="l" defTabSz="666750" rtl="0">
            <a:lnSpc>
              <a:spcPct val="90000"/>
            </a:lnSpc>
            <a:spcBef>
              <a:spcPct val="0"/>
            </a:spcBef>
            <a:spcAft>
              <a:spcPct val="15000"/>
            </a:spcAft>
            <a:buChar char="•"/>
          </a:pPr>
          <a:endParaRPr lang="en-US" sz="1500" kern="1200" dirty="0"/>
        </a:p>
        <a:p>
          <a:pPr marL="114300" lvl="1" indent="-114300" algn="l" defTabSz="666750" rtl="0">
            <a:lnSpc>
              <a:spcPct val="90000"/>
            </a:lnSpc>
            <a:spcBef>
              <a:spcPct val="0"/>
            </a:spcBef>
            <a:spcAft>
              <a:spcPct val="15000"/>
            </a:spcAft>
            <a:buChar char="•"/>
          </a:pPr>
          <a:r>
            <a:rPr lang="en-US" sz="1500" kern="1200" dirty="0"/>
            <a:t>The optimal choice for this model was 4</a:t>
          </a:r>
        </a:p>
      </dsp:txBody>
      <dsp:txXfrm>
        <a:off x="4733699" y="1378991"/>
        <a:ext cx="2073811" cy="3530253"/>
      </dsp:txXfrm>
    </dsp:sp>
    <dsp:sp modelId="{2E8A0F1C-47F1-BB4A-B21D-A3C1EE10EF3A}">
      <dsp:nvSpPr>
        <dsp:cNvPr id="0" name=""/>
        <dsp:cNvSpPr/>
      </dsp:nvSpPr>
      <dsp:spPr>
        <a:xfrm>
          <a:off x="7097844" y="549466"/>
          <a:ext cx="2073811" cy="829524"/>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CUSTOMER SEGMENTATION</a:t>
          </a:r>
        </a:p>
      </dsp:txBody>
      <dsp:txXfrm>
        <a:off x="7097844" y="549466"/>
        <a:ext cx="2073811" cy="829524"/>
      </dsp:txXfrm>
    </dsp:sp>
    <dsp:sp modelId="{B89F2D60-9F08-754D-A82F-C5B5A0E138D5}">
      <dsp:nvSpPr>
        <dsp:cNvPr id="0" name=""/>
        <dsp:cNvSpPr/>
      </dsp:nvSpPr>
      <dsp:spPr>
        <a:xfrm>
          <a:off x="7097844" y="1378991"/>
          <a:ext cx="2073811" cy="35302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Customers were segments based on the K-means optimal clusters</a:t>
          </a:r>
        </a:p>
        <a:p>
          <a:pPr marL="114300" lvl="1" indent="-114300" algn="l" defTabSz="666750" rtl="0">
            <a:lnSpc>
              <a:spcPct val="90000"/>
            </a:lnSpc>
            <a:spcBef>
              <a:spcPct val="0"/>
            </a:spcBef>
            <a:spcAft>
              <a:spcPct val="15000"/>
            </a:spcAft>
            <a:buChar char="•"/>
          </a:pPr>
          <a:endParaRPr lang="en-US" sz="1500" kern="1200" dirty="0"/>
        </a:p>
        <a:p>
          <a:pPr marL="114300" lvl="1" indent="-114300" algn="l" defTabSz="666750" rtl="0">
            <a:lnSpc>
              <a:spcPct val="90000"/>
            </a:lnSpc>
            <a:spcBef>
              <a:spcPct val="0"/>
            </a:spcBef>
            <a:spcAft>
              <a:spcPct val="15000"/>
            </a:spcAft>
            <a:buChar char="•"/>
          </a:pPr>
          <a:r>
            <a:rPr lang="en-US" sz="1500" kern="1200" dirty="0"/>
            <a:t>Each customer segment is labelled and given a description</a:t>
          </a:r>
        </a:p>
        <a:p>
          <a:pPr marL="114300" lvl="1" indent="-114300" algn="l" defTabSz="666750" rtl="0">
            <a:lnSpc>
              <a:spcPct val="90000"/>
            </a:lnSpc>
            <a:spcBef>
              <a:spcPct val="0"/>
            </a:spcBef>
            <a:spcAft>
              <a:spcPct val="15000"/>
            </a:spcAft>
            <a:buChar char="•"/>
          </a:pPr>
          <a:endParaRPr lang="en-US" sz="1500" kern="1200" dirty="0"/>
        </a:p>
        <a:p>
          <a:pPr marL="114300" lvl="1" indent="-114300" algn="l" defTabSz="666750" rtl="0">
            <a:lnSpc>
              <a:spcPct val="90000"/>
            </a:lnSpc>
            <a:spcBef>
              <a:spcPct val="0"/>
            </a:spcBef>
            <a:spcAft>
              <a:spcPct val="15000"/>
            </a:spcAft>
            <a:buChar char="•"/>
          </a:pPr>
          <a:r>
            <a:rPr lang="en-US" sz="1500" kern="1200" dirty="0"/>
            <a:t>Cluster plots were made for better visualizations of the segments</a:t>
          </a:r>
        </a:p>
        <a:p>
          <a:pPr marL="171450" lvl="1" indent="-171450" algn="l" defTabSz="711200" rtl="0">
            <a:lnSpc>
              <a:spcPct val="90000"/>
            </a:lnSpc>
            <a:spcBef>
              <a:spcPct val="0"/>
            </a:spcBef>
            <a:spcAft>
              <a:spcPct val="15000"/>
            </a:spcAft>
            <a:buChar char="•"/>
          </a:pPr>
          <a:endParaRPr lang="en-US" sz="1600" kern="1200" dirty="0"/>
        </a:p>
      </dsp:txBody>
      <dsp:txXfrm>
        <a:off x="7097844" y="1378991"/>
        <a:ext cx="2073811" cy="3530253"/>
      </dsp:txXfrm>
    </dsp:sp>
    <dsp:sp modelId="{313A2058-1914-EB47-910D-1F0DA9B17F3A}">
      <dsp:nvSpPr>
        <dsp:cNvPr id="0" name=""/>
        <dsp:cNvSpPr/>
      </dsp:nvSpPr>
      <dsp:spPr>
        <a:xfrm>
          <a:off x="9461988" y="549466"/>
          <a:ext cx="2073811" cy="829524"/>
        </a:xfrm>
        <a:prstGeom prst="rect">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CLIENT RECOMMENDATIONS</a:t>
          </a:r>
        </a:p>
      </dsp:txBody>
      <dsp:txXfrm>
        <a:off x="9461988" y="549466"/>
        <a:ext cx="2073811" cy="829524"/>
      </dsp:txXfrm>
    </dsp:sp>
    <dsp:sp modelId="{4AD4D141-4769-8249-B296-6B3A2ED39E5E}">
      <dsp:nvSpPr>
        <dsp:cNvPr id="0" name=""/>
        <dsp:cNvSpPr/>
      </dsp:nvSpPr>
      <dsp:spPr>
        <a:xfrm>
          <a:off x="9461988" y="1378991"/>
          <a:ext cx="2073811" cy="3530253"/>
        </a:xfrm>
        <a:prstGeom prst="rect">
          <a:avLst/>
        </a:prstGeom>
        <a:solidFill>
          <a:schemeClr val="accent6">
            <a:alpha val="90000"/>
            <a:tint val="40000"/>
            <a:hueOff val="0"/>
            <a:satOff val="0"/>
            <a:lumOff val="0"/>
            <a:alphaOff val="0"/>
          </a:schemeClr>
        </a:solidFill>
        <a:ln w="15875"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Based on the customer segmentation, a recommendation engine was built to label each customer </a:t>
          </a:r>
        </a:p>
        <a:p>
          <a:pPr marL="114300" lvl="1" indent="-114300" algn="l" defTabSz="666750" rtl="0">
            <a:lnSpc>
              <a:spcPct val="90000"/>
            </a:lnSpc>
            <a:spcBef>
              <a:spcPct val="0"/>
            </a:spcBef>
            <a:spcAft>
              <a:spcPct val="15000"/>
            </a:spcAft>
            <a:buChar char="•"/>
          </a:pPr>
          <a:endParaRPr lang="en-US" sz="1500" kern="1200" dirty="0"/>
        </a:p>
        <a:p>
          <a:pPr marL="114300" lvl="1" indent="-114300" algn="l" defTabSz="666750" rtl="0">
            <a:lnSpc>
              <a:spcPct val="90000"/>
            </a:lnSpc>
            <a:spcBef>
              <a:spcPct val="0"/>
            </a:spcBef>
            <a:spcAft>
              <a:spcPct val="15000"/>
            </a:spcAft>
            <a:buChar char="•"/>
          </a:pPr>
          <a:r>
            <a:rPr lang="en-US" sz="1500" kern="1200" dirty="0"/>
            <a:t>Marketing strategy recommendations targeted for each customer segment were also added to each unique customer </a:t>
          </a:r>
        </a:p>
        <a:p>
          <a:pPr marL="171450" lvl="1" indent="-171450" algn="l" defTabSz="711200" rtl="0">
            <a:lnSpc>
              <a:spcPct val="90000"/>
            </a:lnSpc>
            <a:spcBef>
              <a:spcPct val="0"/>
            </a:spcBef>
            <a:spcAft>
              <a:spcPct val="15000"/>
            </a:spcAft>
            <a:buChar char="•"/>
          </a:pPr>
          <a:endParaRPr lang="en-US" sz="1600" kern="1200" dirty="0"/>
        </a:p>
      </dsp:txBody>
      <dsp:txXfrm>
        <a:off x="9461988" y="1378991"/>
        <a:ext cx="2073811" cy="353025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52D51-FF9C-634B-A7F7-3E449796F91E}" type="datetimeFigureOut">
              <a:rPr lang="en-US" smtClean="0"/>
              <a:t>7/13/2021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647E0D-31D4-4D43-AF05-FE81639A77D4}" type="slidenum">
              <a:rPr lang="en-US" smtClean="0"/>
              <a:t>‹#›</a:t>
            </a:fld>
            <a:endParaRPr lang="en-US"/>
          </a:p>
        </p:txBody>
      </p:sp>
    </p:spTree>
    <p:extLst>
      <p:ext uri="{BB962C8B-B14F-4D97-AF65-F5344CB8AC3E}">
        <p14:creationId xmlns:p14="http://schemas.microsoft.com/office/powerpoint/2010/main" val="374043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647E0D-31D4-4D43-AF05-FE81639A77D4}" type="slidenum">
              <a:rPr lang="en-US" smtClean="0"/>
              <a:t>7</a:t>
            </a:fld>
            <a:endParaRPr lang="en-US"/>
          </a:p>
        </p:txBody>
      </p:sp>
    </p:spTree>
    <p:extLst>
      <p:ext uri="{BB962C8B-B14F-4D97-AF65-F5344CB8AC3E}">
        <p14:creationId xmlns:p14="http://schemas.microsoft.com/office/powerpoint/2010/main" val="107106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7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0781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6310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45926"/>
            <a:ext cx="10058400" cy="80364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99204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71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35709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06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9038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7/13/2021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69029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7/13/2021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612820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82072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80364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7/13/2021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6031585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chart" Target="../charts/chart4.xml"/><Relationship Id="rId3" Type="http://schemas.openxmlformats.org/officeDocument/2006/relationships/image" Target="../media/image19.svg"/><Relationship Id="rId7" Type="http://schemas.openxmlformats.org/officeDocument/2006/relationships/image" Target="../media/image22.png"/><Relationship Id="rId12" Type="http://schemas.openxmlformats.org/officeDocument/2006/relationships/chart" Target="../charts/chart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chart" Target="../charts/chart2.xml"/><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chart" Target="../charts/chart1.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microsoft.com/office/2007/relationships/diagramDrawing" Target="../diagrams/drawing1.xml"/><Relationship Id="rId2" Type="http://schemas.openxmlformats.org/officeDocument/2006/relationships/image" Target="../media/image7.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diagramColors" Target="../diagrams/colors1.xml"/><Relationship Id="rId5" Type="http://schemas.openxmlformats.org/officeDocument/2006/relationships/image" Target="../media/image10.svg"/><Relationship Id="rId15" Type="http://schemas.openxmlformats.org/officeDocument/2006/relationships/image" Target="../media/image15.png"/><Relationship Id="rId10" Type="http://schemas.openxmlformats.org/officeDocument/2006/relationships/diagramQuickStyle" Target="../diagrams/quickStyle1.xml"/><Relationship Id="rId4" Type="http://schemas.openxmlformats.org/officeDocument/2006/relationships/image" Target="../media/image9.png"/><Relationship Id="rId9" Type="http://schemas.openxmlformats.org/officeDocument/2006/relationships/diagramLayout" Target="../diagrams/layout1.xml"/><Relationship Id="rId1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2109" y="709525"/>
            <a:ext cx="10379675" cy="3566160"/>
          </a:xfrm>
        </p:spPr>
        <p:txBody>
          <a:bodyPr>
            <a:normAutofit/>
          </a:bodyPr>
          <a:lstStyle/>
          <a:p>
            <a:r>
              <a:rPr lang="en-US" sz="5400" dirty="0">
                <a:cs typeface="Calibri Light"/>
              </a:rPr>
              <a:t>Segmenting E-commerce Customers </a:t>
            </a:r>
            <a:endParaRPr lang="en-US" sz="5400" dirty="0"/>
          </a:p>
        </p:txBody>
      </p:sp>
      <p:sp>
        <p:nvSpPr>
          <p:cNvPr id="4" name="Title 1">
            <a:extLst>
              <a:ext uri="{FF2B5EF4-FFF2-40B4-BE49-F238E27FC236}">
                <a16:creationId xmlns:a16="http://schemas.microsoft.com/office/drawing/2014/main" id="{9FE7DE55-CED5-B246-8436-6BB2CA9BC360}"/>
              </a:ext>
            </a:extLst>
          </p:cNvPr>
          <p:cNvSpPr txBox="1">
            <a:spLocks/>
          </p:cNvSpPr>
          <p:nvPr/>
        </p:nvSpPr>
        <p:spPr>
          <a:xfrm>
            <a:off x="3425911" y="4389047"/>
            <a:ext cx="5752070" cy="145075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2800" dirty="0" err="1">
                <a:cs typeface="Calibri Light"/>
              </a:rPr>
              <a:t>UChicago</a:t>
            </a:r>
            <a:r>
              <a:rPr lang="en-US" sz="2800" dirty="0">
                <a:cs typeface="Calibri Light"/>
              </a:rPr>
              <a:t> Analytics Consulting Group</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raphic 22" descr="Bullseye with solid fill">
            <a:extLst>
              <a:ext uri="{FF2B5EF4-FFF2-40B4-BE49-F238E27FC236}">
                <a16:creationId xmlns:a16="http://schemas.microsoft.com/office/drawing/2014/main" id="{49BACC3A-4DF8-481D-A8AB-1369C0382D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9401" y="2629008"/>
            <a:ext cx="1123774" cy="1123774"/>
          </a:xfrm>
          <a:prstGeom prst="rect">
            <a:avLst/>
          </a:prstGeom>
        </p:spPr>
      </p:pic>
      <p:graphicFrame>
        <p:nvGraphicFramePr>
          <p:cNvPr id="40" name="Chart 39">
            <a:extLst>
              <a:ext uri="{FF2B5EF4-FFF2-40B4-BE49-F238E27FC236}">
                <a16:creationId xmlns:a16="http://schemas.microsoft.com/office/drawing/2014/main" id="{22E675AF-7C2F-4508-BFC3-7CC32A4313D7}"/>
              </a:ext>
            </a:extLst>
          </p:cNvPr>
          <p:cNvGraphicFramePr/>
          <p:nvPr>
            <p:extLst>
              <p:ext uri="{D42A27DB-BD31-4B8C-83A1-F6EECF244321}">
                <p14:modId xmlns:p14="http://schemas.microsoft.com/office/powerpoint/2010/main" val="378740249"/>
              </p:ext>
            </p:extLst>
          </p:nvPr>
        </p:nvGraphicFramePr>
        <p:xfrm>
          <a:off x="3307187" y="2057786"/>
          <a:ext cx="2435971" cy="2412396"/>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Overview of Segments</a:t>
            </a:r>
            <a:endParaRPr lang="en-US" dirty="0"/>
          </a:p>
        </p:txBody>
      </p:sp>
      <p:sp>
        <p:nvSpPr>
          <p:cNvPr id="4" name="Rectangle 3">
            <a:extLst>
              <a:ext uri="{FF2B5EF4-FFF2-40B4-BE49-F238E27FC236}">
                <a16:creationId xmlns:a16="http://schemas.microsoft.com/office/drawing/2014/main" id="{CBC21E5C-FD00-4B39-B947-C3EFCE10A338}"/>
              </a:ext>
            </a:extLst>
          </p:cNvPr>
          <p:cNvSpPr/>
          <p:nvPr/>
        </p:nvSpPr>
        <p:spPr>
          <a:xfrm>
            <a:off x="189967" y="1362075"/>
            <a:ext cx="2743200" cy="485364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9A78B56B-579F-4554-9A97-C00888057FD1}"/>
              </a:ext>
            </a:extLst>
          </p:cNvPr>
          <p:cNvSpPr txBox="1"/>
          <p:nvPr/>
        </p:nvSpPr>
        <p:spPr>
          <a:xfrm>
            <a:off x="199492" y="14001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SEGMENT 1</a:t>
            </a:r>
          </a:p>
          <a:p>
            <a:pPr algn="ctr"/>
            <a:r>
              <a:rPr lang="en-US" b="1" dirty="0">
                <a:solidFill>
                  <a:schemeClr val="accent2"/>
                </a:solidFill>
                <a:cs typeface="Calibri"/>
              </a:rPr>
              <a:t>THE NEW CUSTOMERS</a:t>
            </a:r>
          </a:p>
        </p:txBody>
      </p:sp>
      <p:sp>
        <p:nvSpPr>
          <p:cNvPr id="8" name="TextBox 7">
            <a:extLst>
              <a:ext uri="{FF2B5EF4-FFF2-40B4-BE49-F238E27FC236}">
                <a16:creationId xmlns:a16="http://schemas.microsoft.com/office/drawing/2014/main" id="{F53F3608-B93C-4EE6-8287-C46883D4BB13}"/>
              </a:ext>
            </a:extLst>
          </p:cNvPr>
          <p:cNvSpPr txBox="1"/>
          <p:nvPr/>
        </p:nvSpPr>
        <p:spPr>
          <a:xfrm>
            <a:off x="256642" y="427672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buFont typeface="Arial"/>
              <a:buChar char="•"/>
            </a:pPr>
            <a:r>
              <a:rPr lang="en-US" sz="1200" dirty="0">
                <a:cs typeface="Calibri"/>
              </a:rPr>
              <a:t>New customers to the company</a:t>
            </a:r>
          </a:p>
          <a:p>
            <a:pPr marL="182880" indent="-182880">
              <a:buFont typeface="Arial"/>
              <a:buChar char="•"/>
            </a:pPr>
            <a:r>
              <a:rPr lang="en-US" sz="1200" dirty="0">
                <a:cs typeface="Calibri"/>
              </a:rPr>
              <a:t>Although they just recently signed up, they have already made a purchase</a:t>
            </a:r>
          </a:p>
          <a:p>
            <a:pPr marL="182880" indent="-182880">
              <a:buFont typeface="Arial"/>
              <a:buChar char="•"/>
            </a:pPr>
            <a:r>
              <a:rPr lang="en-US" sz="1200" dirty="0">
                <a:cs typeface="Calibri"/>
              </a:rPr>
              <a:t>Focus is on using marketing strategies to turn the new customers into target customers</a:t>
            </a:r>
          </a:p>
        </p:txBody>
      </p:sp>
      <p:sp>
        <p:nvSpPr>
          <p:cNvPr id="21" name="Rectangle 20">
            <a:extLst>
              <a:ext uri="{FF2B5EF4-FFF2-40B4-BE49-F238E27FC236}">
                <a16:creationId xmlns:a16="http://schemas.microsoft.com/office/drawing/2014/main" id="{32CE3510-8746-477E-9DBF-5B599E2E9077}"/>
              </a:ext>
            </a:extLst>
          </p:cNvPr>
          <p:cNvSpPr/>
          <p:nvPr/>
        </p:nvSpPr>
        <p:spPr>
          <a:xfrm>
            <a:off x="3189808" y="1362075"/>
            <a:ext cx="2743200" cy="48536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782FB66-3554-44B6-A637-4DA766CF76E8}"/>
              </a:ext>
            </a:extLst>
          </p:cNvPr>
          <p:cNvSpPr txBox="1"/>
          <p:nvPr/>
        </p:nvSpPr>
        <p:spPr>
          <a:xfrm>
            <a:off x="3199333" y="14001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B050"/>
                </a:solidFill>
              </a:rPr>
              <a:t>SEGMENT 2</a:t>
            </a:r>
          </a:p>
          <a:p>
            <a:pPr algn="ctr"/>
            <a:r>
              <a:rPr lang="en-US" b="1">
                <a:solidFill>
                  <a:srgbClr val="00B050"/>
                </a:solidFill>
                <a:cs typeface="Calibri"/>
              </a:rPr>
              <a:t>THE TARGET CUSTOMERS</a:t>
            </a:r>
          </a:p>
        </p:txBody>
      </p:sp>
      <p:sp>
        <p:nvSpPr>
          <p:cNvPr id="24" name="TextBox 23">
            <a:extLst>
              <a:ext uri="{FF2B5EF4-FFF2-40B4-BE49-F238E27FC236}">
                <a16:creationId xmlns:a16="http://schemas.microsoft.com/office/drawing/2014/main" id="{53E1DCA6-DA85-4071-AF86-345E1BAF56CC}"/>
              </a:ext>
            </a:extLst>
          </p:cNvPr>
          <p:cNvSpPr txBox="1"/>
          <p:nvPr/>
        </p:nvSpPr>
        <p:spPr>
          <a:xfrm>
            <a:off x="3256483" y="4276725"/>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buFont typeface="Arial"/>
              <a:buChar char="•"/>
            </a:pPr>
            <a:r>
              <a:rPr lang="en-US" sz="1200" dirty="0">
                <a:cs typeface="Calibri"/>
              </a:rPr>
              <a:t>Most reliable customer base, with greatest number of purchases and money spent</a:t>
            </a:r>
          </a:p>
          <a:p>
            <a:pPr marL="182880" indent="-182880">
              <a:buFont typeface="Arial"/>
              <a:buChar char="•"/>
            </a:pPr>
            <a:r>
              <a:rPr lang="en-US" sz="1200" dirty="0">
                <a:cs typeface="Calibri"/>
              </a:rPr>
              <a:t>Have been registered customers for the longest period of time, relative to all other segments</a:t>
            </a:r>
          </a:p>
          <a:p>
            <a:pPr marL="182880" indent="-182880">
              <a:buFont typeface="Arial"/>
              <a:buChar char="•"/>
            </a:pPr>
            <a:r>
              <a:rPr lang="en-US" sz="1200" dirty="0">
                <a:cs typeface="Calibri"/>
              </a:rPr>
              <a:t>Average purchase is 3 books for a total of $45</a:t>
            </a:r>
          </a:p>
          <a:p>
            <a:pPr marL="182880" indent="-182880">
              <a:buFont typeface="Arial"/>
              <a:buChar char="•"/>
            </a:pPr>
            <a:r>
              <a:rPr lang="en-US" sz="1200" dirty="0">
                <a:cs typeface="Calibri"/>
              </a:rPr>
              <a:t>History, Health &amp; Music are most popular book topics purchased</a:t>
            </a:r>
          </a:p>
        </p:txBody>
      </p:sp>
      <p:sp>
        <p:nvSpPr>
          <p:cNvPr id="26" name="Rectangle 25">
            <a:extLst>
              <a:ext uri="{FF2B5EF4-FFF2-40B4-BE49-F238E27FC236}">
                <a16:creationId xmlns:a16="http://schemas.microsoft.com/office/drawing/2014/main" id="{0C629EB0-6E27-4B53-96A4-949893506299}"/>
              </a:ext>
            </a:extLst>
          </p:cNvPr>
          <p:cNvSpPr/>
          <p:nvPr/>
        </p:nvSpPr>
        <p:spPr>
          <a:xfrm>
            <a:off x="6134155" y="1362075"/>
            <a:ext cx="2888719" cy="485364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F8CAA61-1C7B-4736-B90D-CECDE45E5D5E}"/>
              </a:ext>
            </a:extLst>
          </p:cNvPr>
          <p:cNvSpPr txBox="1"/>
          <p:nvPr/>
        </p:nvSpPr>
        <p:spPr>
          <a:xfrm>
            <a:off x="5983981" y="1383647"/>
            <a:ext cx="32091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7030A0"/>
                </a:solidFill>
              </a:rPr>
              <a:t>SEGMENT 3</a:t>
            </a:r>
          </a:p>
          <a:p>
            <a:pPr algn="ctr"/>
            <a:r>
              <a:rPr lang="en-US" b="1">
                <a:solidFill>
                  <a:srgbClr val="7030A0"/>
                </a:solidFill>
                <a:cs typeface="Calibri"/>
              </a:rPr>
              <a:t>THE RELUCTANT CUSTOMERS</a:t>
            </a:r>
          </a:p>
        </p:txBody>
      </p:sp>
      <p:sp>
        <p:nvSpPr>
          <p:cNvPr id="29" name="TextBox 28">
            <a:extLst>
              <a:ext uri="{FF2B5EF4-FFF2-40B4-BE49-F238E27FC236}">
                <a16:creationId xmlns:a16="http://schemas.microsoft.com/office/drawing/2014/main" id="{DE441BE2-79A5-4C4D-9AF8-747D99351067}"/>
              </a:ext>
            </a:extLst>
          </p:cNvPr>
          <p:cNvSpPr txBox="1"/>
          <p:nvPr/>
        </p:nvSpPr>
        <p:spPr>
          <a:xfrm>
            <a:off x="6204367" y="4276725"/>
            <a:ext cx="288871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buFont typeface="Arial"/>
              <a:buChar char="•"/>
            </a:pPr>
            <a:r>
              <a:rPr lang="en-US" sz="1200" dirty="0">
                <a:cs typeface="Calibri"/>
              </a:rPr>
              <a:t>Customers who have long standing account with the company</a:t>
            </a:r>
          </a:p>
          <a:p>
            <a:pPr marL="182880" indent="-182880">
              <a:buFont typeface="Arial"/>
              <a:buChar char="•"/>
            </a:pPr>
            <a:r>
              <a:rPr lang="en-US" sz="1200" dirty="0">
                <a:cs typeface="Calibri"/>
              </a:rPr>
              <a:t>Don’t spend as much money on books</a:t>
            </a:r>
          </a:p>
          <a:p>
            <a:pPr marL="182880" indent="-182880">
              <a:buFont typeface="Arial"/>
              <a:buChar char="•"/>
            </a:pPr>
            <a:r>
              <a:rPr lang="en-US" sz="1200" dirty="0">
                <a:cs typeface="Calibri"/>
              </a:rPr>
              <a:t>Always looking for great deals</a:t>
            </a:r>
          </a:p>
          <a:p>
            <a:pPr marL="182880" indent="-182880">
              <a:buFont typeface="Arial"/>
              <a:buChar char="•"/>
            </a:pPr>
            <a:r>
              <a:rPr lang="en-US" sz="1200" dirty="0">
                <a:cs typeface="Calibri"/>
              </a:rPr>
              <a:t>They are selective with their book  choices as they have 2</a:t>
            </a:r>
            <a:r>
              <a:rPr lang="en-US" sz="1200" baseline="30000" dirty="0">
                <a:cs typeface="Calibri"/>
              </a:rPr>
              <a:t>nd</a:t>
            </a:r>
            <a:r>
              <a:rPr lang="en-US" sz="1200" dirty="0">
                <a:cs typeface="Calibri"/>
              </a:rPr>
              <a:t> lowest total categories</a:t>
            </a:r>
          </a:p>
          <a:p>
            <a:pPr marL="182880" indent="-182880">
              <a:buFont typeface="Arial"/>
              <a:buChar char="•"/>
            </a:pPr>
            <a:r>
              <a:rPr lang="en-US" sz="1200" dirty="0">
                <a:cs typeface="Calibri"/>
              </a:rPr>
              <a:t>They can potentially purchase more if there’s some good discount program</a:t>
            </a:r>
          </a:p>
        </p:txBody>
      </p:sp>
      <p:sp>
        <p:nvSpPr>
          <p:cNvPr id="31" name="Rectangle 30">
            <a:extLst>
              <a:ext uri="{FF2B5EF4-FFF2-40B4-BE49-F238E27FC236}">
                <a16:creationId xmlns:a16="http://schemas.microsoft.com/office/drawing/2014/main" id="{03B6EA69-B785-4FB1-9FB5-FE29B31C53A7}"/>
              </a:ext>
            </a:extLst>
          </p:cNvPr>
          <p:cNvSpPr/>
          <p:nvPr/>
        </p:nvSpPr>
        <p:spPr>
          <a:xfrm>
            <a:off x="9189492" y="1362075"/>
            <a:ext cx="2743200" cy="4853642"/>
          </a:xfrm>
          <a:prstGeom prst="rect">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C5F76-42C1-4D38-BE43-4D507CC4A1E3}"/>
              </a:ext>
            </a:extLst>
          </p:cNvPr>
          <p:cNvSpPr txBox="1"/>
          <p:nvPr/>
        </p:nvSpPr>
        <p:spPr>
          <a:xfrm>
            <a:off x="9199017" y="140017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6600"/>
                </a:solidFill>
              </a:rPr>
              <a:t>SEGMENT 4</a:t>
            </a:r>
          </a:p>
          <a:p>
            <a:pPr algn="ctr"/>
            <a:r>
              <a:rPr lang="en-US" b="1" dirty="0">
                <a:solidFill>
                  <a:srgbClr val="FF6600"/>
                </a:solidFill>
                <a:cs typeface="Calibri"/>
              </a:rPr>
              <a:t>THE OLD RELIABLE CUSTOMERS</a:t>
            </a:r>
          </a:p>
        </p:txBody>
      </p:sp>
      <p:sp>
        <p:nvSpPr>
          <p:cNvPr id="34" name="TextBox 33">
            <a:extLst>
              <a:ext uri="{FF2B5EF4-FFF2-40B4-BE49-F238E27FC236}">
                <a16:creationId xmlns:a16="http://schemas.microsoft.com/office/drawing/2014/main" id="{BF19616A-0D9F-4DE1-8361-80524523F487}"/>
              </a:ext>
            </a:extLst>
          </p:cNvPr>
          <p:cNvSpPr txBox="1"/>
          <p:nvPr/>
        </p:nvSpPr>
        <p:spPr>
          <a:xfrm>
            <a:off x="9256167" y="427672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buFont typeface="Arial"/>
              <a:buChar char="•"/>
            </a:pPr>
            <a:r>
              <a:rPr lang="en-US" sz="1200" dirty="0">
                <a:cs typeface="Calibri"/>
              </a:rPr>
              <a:t>Customers who have been members for over a year, on average</a:t>
            </a:r>
          </a:p>
          <a:p>
            <a:pPr marL="182880" indent="-182880">
              <a:buFont typeface="Arial"/>
              <a:buChar char="•"/>
            </a:pPr>
            <a:r>
              <a:rPr lang="en-US" sz="1200" dirty="0">
                <a:cs typeface="Calibri"/>
              </a:rPr>
              <a:t>Second highest group money spent and frequency</a:t>
            </a:r>
          </a:p>
          <a:p>
            <a:pPr marL="182880" indent="-182880">
              <a:buFont typeface="Arial"/>
              <a:buChar char="•"/>
            </a:pPr>
            <a:r>
              <a:rPr lang="en-US" sz="1200" dirty="0">
                <a:cs typeface="Calibri"/>
              </a:rPr>
              <a:t>Potential drill site for increasing engagement</a:t>
            </a:r>
          </a:p>
          <a:p>
            <a:pPr marL="182880" indent="-182880">
              <a:buFont typeface="Arial"/>
              <a:buChar char="•"/>
            </a:pPr>
            <a:r>
              <a:rPr lang="en-US" sz="1200" dirty="0">
                <a:cs typeface="Calibri"/>
              </a:rPr>
              <a:t>High growth opportunity – customers who reliably and consistently have been making purchases</a:t>
            </a:r>
          </a:p>
        </p:txBody>
      </p:sp>
      <p:pic>
        <p:nvPicPr>
          <p:cNvPr id="36" name="Graphic 15" descr="Turtle with solid fill">
            <a:extLst>
              <a:ext uri="{FF2B5EF4-FFF2-40B4-BE49-F238E27FC236}">
                <a16:creationId xmlns:a16="http://schemas.microsoft.com/office/drawing/2014/main" id="{60DD7D27-3B68-4045-A492-51E96AA008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6063" y="2477223"/>
            <a:ext cx="1400115" cy="1443063"/>
          </a:xfrm>
          <a:prstGeom prst="rect">
            <a:avLst/>
          </a:prstGeom>
        </p:spPr>
      </p:pic>
      <p:pic>
        <p:nvPicPr>
          <p:cNvPr id="37" name="Graphic 17" descr="Baby crawling with solid fill">
            <a:extLst>
              <a:ext uri="{FF2B5EF4-FFF2-40B4-BE49-F238E27FC236}">
                <a16:creationId xmlns:a16="http://schemas.microsoft.com/office/drawing/2014/main" id="{7618CB1D-AE8F-44C3-9EF4-5E19AD705E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846" y="2463804"/>
            <a:ext cx="1507930" cy="1507930"/>
          </a:xfrm>
          <a:prstGeom prst="rect">
            <a:avLst/>
          </a:prstGeom>
        </p:spPr>
      </p:pic>
      <p:pic>
        <p:nvPicPr>
          <p:cNvPr id="38" name="Graphic 19" descr="Help with solid fill">
            <a:extLst>
              <a:ext uri="{FF2B5EF4-FFF2-40B4-BE49-F238E27FC236}">
                <a16:creationId xmlns:a16="http://schemas.microsoft.com/office/drawing/2014/main" id="{BEB05BB1-E1D2-40C9-B49D-AD56E57040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47344" y="2629008"/>
            <a:ext cx="1056023" cy="1056023"/>
          </a:xfrm>
          <a:prstGeom prst="rect">
            <a:avLst/>
          </a:prstGeom>
        </p:spPr>
      </p:pic>
      <p:graphicFrame>
        <p:nvGraphicFramePr>
          <p:cNvPr id="39" name="Chart 38">
            <a:extLst>
              <a:ext uri="{FF2B5EF4-FFF2-40B4-BE49-F238E27FC236}">
                <a16:creationId xmlns:a16="http://schemas.microsoft.com/office/drawing/2014/main" id="{1D71AEE7-2A36-40DD-8500-3D3780DA44A9}"/>
              </a:ext>
            </a:extLst>
          </p:cNvPr>
          <p:cNvGraphicFramePr/>
          <p:nvPr>
            <p:extLst>
              <p:ext uri="{D42A27DB-BD31-4B8C-83A1-F6EECF244321}">
                <p14:modId xmlns:p14="http://schemas.microsoft.com/office/powerpoint/2010/main" val="2150475241"/>
              </p:ext>
            </p:extLst>
          </p:nvPr>
        </p:nvGraphicFramePr>
        <p:xfrm>
          <a:off x="354579" y="2057786"/>
          <a:ext cx="2435971" cy="241239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1" name="Chart 40">
            <a:extLst>
              <a:ext uri="{FF2B5EF4-FFF2-40B4-BE49-F238E27FC236}">
                <a16:creationId xmlns:a16="http://schemas.microsoft.com/office/drawing/2014/main" id="{DAFCA52F-3A54-4C4C-B578-435F238EA170}"/>
              </a:ext>
            </a:extLst>
          </p:cNvPr>
          <p:cNvGraphicFramePr/>
          <p:nvPr>
            <p:extLst>
              <p:ext uri="{D42A27DB-BD31-4B8C-83A1-F6EECF244321}">
                <p14:modId xmlns:p14="http://schemas.microsoft.com/office/powerpoint/2010/main" val="2903110180"/>
              </p:ext>
            </p:extLst>
          </p:nvPr>
        </p:nvGraphicFramePr>
        <p:xfrm>
          <a:off x="6375253" y="2057786"/>
          <a:ext cx="2435971" cy="2412396"/>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42" name="Chart 41">
            <a:extLst>
              <a:ext uri="{FF2B5EF4-FFF2-40B4-BE49-F238E27FC236}">
                <a16:creationId xmlns:a16="http://schemas.microsoft.com/office/drawing/2014/main" id="{141B11B0-57F1-43C0-B64B-19B1C068DCF5}"/>
              </a:ext>
            </a:extLst>
          </p:cNvPr>
          <p:cNvGraphicFramePr/>
          <p:nvPr>
            <p:extLst>
              <p:ext uri="{D42A27DB-BD31-4B8C-83A1-F6EECF244321}">
                <p14:modId xmlns:p14="http://schemas.microsoft.com/office/powerpoint/2010/main" val="1393679898"/>
              </p:ext>
            </p:extLst>
          </p:nvPr>
        </p:nvGraphicFramePr>
        <p:xfrm>
          <a:off x="9418134" y="2057786"/>
          <a:ext cx="2435971" cy="2412396"/>
        </p:xfrm>
        <a:graphic>
          <a:graphicData uri="http://schemas.openxmlformats.org/drawingml/2006/chart">
            <c:chart xmlns:c="http://schemas.openxmlformats.org/drawingml/2006/chart" xmlns:r="http://schemas.openxmlformats.org/officeDocument/2006/relationships" r:id="rId13"/>
          </a:graphicData>
        </a:graphic>
      </p:graphicFrame>
      <p:sp>
        <p:nvSpPr>
          <p:cNvPr id="25" name="Arrow: Chevron 64">
            <a:extLst>
              <a:ext uri="{FF2B5EF4-FFF2-40B4-BE49-F238E27FC236}">
                <a16:creationId xmlns:a16="http://schemas.microsoft.com/office/drawing/2014/main" id="{1A964609-5B86-9A4F-9F3F-4E8CA67E8EB9}"/>
              </a:ext>
            </a:extLst>
          </p:cNvPr>
          <p:cNvSpPr/>
          <p:nvPr/>
        </p:nvSpPr>
        <p:spPr>
          <a:xfrm>
            <a:off x="299837"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28" name="Arrow: Chevron 65">
            <a:extLst>
              <a:ext uri="{FF2B5EF4-FFF2-40B4-BE49-F238E27FC236}">
                <a16:creationId xmlns:a16="http://schemas.microsoft.com/office/drawing/2014/main" id="{B3234E87-C997-ED4B-83BF-BB25D260B1A9}"/>
              </a:ext>
            </a:extLst>
          </p:cNvPr>
          <p:cNvSpPr/>
          <p:nvPr/>
        </p:nvSpPr>
        <p:spPr>
          <a:xfrm>
            <a:off x="2645666"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30" name="Arrow: Chevron 66">
            <a:extLst>
              <a:ext uri="{FF2B5EF4-FFF2-40B4-BE49-F238E27FC236}">
                <a16:creationId xmlns:a16="http://schemas.microsoft.com/office/drawing/2014/main" id="{63C5E74B-7BB6-2C42-A099-0CDF9DB302D3}"/>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43" name="Arrow: Chevron 35">
            <a:extLst>
              <a:ext uri="{FF2B5EF4-FFF2-40B4-BE49-F238E27FC236}">
                <a16:creationId xmlns:a16="http://schemas.microsoft.com/office/drawing/2014/main" id="{3784281E-BA17-0147-8634-06DBE4363E89}"/>
              </a:ext>
            </a:extLst>
          </p:cNvPr>
          <p:cNvSpPr/>
          <p:nvPr/>
        </p:nvSpPr>
        <p:spPr>
          <a:xfrm>
            <a:off x="7337324" y="6505764"/>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mj-lt"/>
              </a:rPr>
              <a:t>Implementation</a:t>
            </a:r>
          </a:p>
        </p:txBody>
      </p:sp>
      <p:sp>
        <p:nvSpPr>
          <p:cNvPr id="44" name="Arrow: Chevron 36">
            <a:extLst>
              <a:ext uri="{FF2B5EF4-FFF2-40B4-BE49-F238E27FC236}">
                <a16:creationId xmlns:a16="http://schemas.microsoft.com/office/drawing/2014/main" id="{CEE9C9DB-EC74-8548-9F6E-7F6EA6755864}"/>
              </a:ext>
            </a:extLst>
          </p:cNvPr>
          <p:cNvSpPr/>
          <p:nvPr/>
        </p:nvSpPr>
        <p:spPr>
          <a:xfrm>
            <a:off x="4991495"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303332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Segment Strategies &amp; Impact</a:t>
            </a:r>
          </a:p>
        </p:txBody>
      </p:sp>
      <p:graphicFrame>
        <p:nvGraphicFramePr>
          <p:cNvPr id="16" name="Table 15">
            <a:extLst>
              <a:ext uri="{FF2B5EF4-FFF2-40B4-BE49-F238E27FC236}">
                <a16:creationId xmlns:a16="http://schemas.microsoft.com/office/drawing/2014/main" id="{5DE723DA-A9E9-455C-BCBB-83AAE9A4AF79}"/>
              </a:ext>
            </a:extLst>
          </p:cNvPr>
          <p:cNvGraphicFramePr>
            <a:graphicFrameLocks noGrp="1"/>
          </p:cNvGraphicFramePr>
          <p:nvPr>
            <p:extLst>
              <p:ext uri="{D42A27DB-BD31-4B8C-83A1-F6EECF244321}">
                <p14:modId xmlns:p14="http://schemas.microsoft.com/office/powerpoint/2010/main" val="281986154"/>
              </p:ext>
            </p:extLst>
          </p:nvPr>
        </p:nvGraphicFramePr>
        <p:xfrm>
          <a:off x="273326" y="2015834"/>
          <a:ext cx="2700909" cy="3835308"/>
        </p:xfrm>
        <a:graphic>
          <a:graphicData uri="http://schemas.openxmlformats.org/drawingml/2006/table">
            <a:tbl>
              <a:tblPr firstRow="1" bandRow="1">
                <a:tableStyleId>{5C22544A-7EE6-4342-B048-85BDC9FD1C3A}</a:tableStyleId>
              </a:tblPr>
              <a:tblGrid>
                <a:gridCol w="2700909">
                  <a:extLst>
                    <a:ext uri="{9D8B030D-6E8A-4147-A177-3AD203B41FA5}">
                      <a16:colId xmlns:a16="http://schemas.microsoft.com/office/drawing/2014/main" val="1696773108"/>
                    </a:ext>
                  </a:extLst>
                </a:gridCol>
              </a:tblGrid>
              <a:tr h="457200">
                <a:tc>
                  <a:txBody>
                    <a:bodyPr/>
                    <a:lstStyle/>
                    <a:p>
                      <a:pPr algn="ctr"/>
                      <a:r>
                        <a:rPr lang="en-US" sz="1400" b="1" kern="1200" dirty="0">
                          <a:solidFill>
                            <a:schemeClr val="lt1"/>
                          </a:solidFill>
                          <a:latin typeface="Calibri" panose="020F0502020204030204" pitchFamily="34" charset="0"/>
                          <a:ea typeface="+mn-ea"/>
                          <a:cs typeface="+mn-cs"/>
                        </a:rPr>
                        <a:t>THE NEW CUSTOMERS</a:t>
                      </a:r>
                    </a:p>
                  </a:txBody>
                  <a:tcPr marL="21946" marR="21946"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extLst>
                  <a:ext uri="{0D108BD9-81ED-4DB2-BD59-A6C34878D82A}">
                    <a16:rowId xmlns:a16="http://schemas.microsoft.com/office/drawing/2014/main" val="1474841480"/>
                  </a:ext>
                </a:extLst>
              </a:tr>
              <a:tr h="424596">
                <a:tc>
                  <a:txBody>
                    <a:bodyPr/>
                    <a:lstStyle/>
                    <a:p>
                      <a:pPr marL="0" algn="ctr" defTabSz="914400" rtl="0" eaLnBrk="1" latinLnBrk="0" hangingPunct="1"/>
                      <a:r>
                        <a:rPr lang="en-US" sz="1300" b="0" kern="1200" dirty="0">
                          <a:solidFill>
                            <a:schemeClr val="tx1"/>
                          </a:solidFill>
                          <a:latin typeface="Calibri" panose="020F0502020204030204" pitchFamily="34" charset="0"/>
                          <a:ea typeface="+mn-ea"/>
                          <a:cs typeface="+mn-cs"/>
                        </a:rPr>
                        <a:t>Share of Customers: </a:t>
                      </a:r>
                      <a:r>
                        <a:rPr lang="en-US" sz="1300" b="1" kern="1200" dirty="0">
                          <a:solidFill>
                            <a:schemeClr val="accent2"/>
                          </a:solidFill>
                          <a:latin typeface="Calibri" panose="020F0502020204030204" pitchFamily="34" charset="0"/>
                          <a:ea typeface="+mn-ea"/>
                          <a:cs typeface="+mn-cs"/>
                        </a:rPr>
                        <a:t>36%</a:t>
                      </a:r>
                    </a:p>
                  </a:txBody>
                  <a:tcPr marL="21946" marR="21946"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6472931"/>
                  </a:ext>
                </a:extLst>
              </a:tr>
              <a:tr h="274320">
                <a:tc>
                  <a:txBody>
                    <a:bodyPr/>
                    <a:lstStyle/>
                    <a:p>
                      <a:pPr algn="l"/>
                      <a:r>
                        <a:rPr lang="en-US" sz="1300" b="1" dirty="0">
                          <a:solidFill>
                            <a:schemeClr val="bg1"/>
                          </a:solidFill>
                          <a:latin typeface="Calibri" panose="020F0502020204030204" pitchFamily="34" charset="0"/>
                        </a:rPr>
                        <a:t>PROMOTIONAL STRATEGY</a:t>
                      </a:r>
                    </a:p>
                  </a:txBody>
                  <a:tcPr marL="21946" marR="21946"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428028475"/>
                  </a:ext>
                </a:extLst>
              </a:tr>
              <a:tr h="1581912">
                <a:tc>
                  <a:txBody>
                    <a:bodyPr/>
                    <a:lstStyle/>
                    <a:p>
                      <a:pPr marL="171450" indent="-171450">
                        <a:buFont typeface="Courier New" panose="02070309020205020404" pitchFamily="49" charset="0"/>
                        <a:buChar char="o"/>
                      </a:pPr>
                      <a:r>
                        <a:rPr lang="en-US" sz="1300" dirty="0">
                          <a:solidFill>
                            <a:schemeClr val="tx1"/>
                          </a:solidFill>
                          <a:latin typeface="Calibri" panose="020F0502020204030204" pitchFamily="34" charset="0"/>
                        </a:rPr>
                        <a:t>Bundled savings discount- 10% off when you buy 4 or more books</a:t>
                      </a:r>
                    </a:p>
                  </a:txBody>
                  <a:tcPr marL="21946" marR="21946" marT="0"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83048254"/>
                  </a:ext>
                </a:extLst>
              </a:tr>
              <a:tr h="274320">
                <a:tc>
                  <a:txBody>
                    <a:bodyPr/>
                    <a:lstStyle/>
                    <a:p>
                      <a:pPr marL="0" indent="0">
                        <a:buFont typeface="Courier New" panose="02070309020205020404" pitchFamily="49" charset="0"/>
                        <a:buNone/>
                      </a:pPr>
                      <a:r>
                        <a:rPr lang="en-US" sz="1300" b="1">
                          <a:solidFill>
                            <a:schemeClr val="bg1"/>
                          </a:solidFill>
                          <a:latin typeface="Calibri" panose="020F0502020204030204" pitchFamily="34" charset="0"/>
                        </a:rPr>
                        <a:t>IMPACT OF IMPLEMENTATION</a:t>
                      </a:r>
                      <a:endParaRPr lang="en-US" sz="1300" b="1" dirty="0">
                        <a:solidFill>
                          <a:schemeClr val="bg1"/>
                        </a:solidFill>
                        <a:latin typeface="Calibri" panose="020F0502020204030204" pitchFamily="34" charset="0"/>
                      </a:endParaRPr>
                    </a:p>
                  </a:txBody>
                  <a:tcPr marL="21946" marR="21946"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75B6E5"/>
                    </a:solidFill>
                  </a:tcPr>
                </a:tc>
                <a:extLst>
                  <a:ext uri="{0D108BD9-81ED-4DB2-BD59-A6C34878D82A}">
                    <a16:rowId xmlns:a16="http://schemas.microsoft.com/office/drawing/2014/main" val="1252238020"/>
                  </a:ext>
                </a:extLst>
              </a:tr>
              <a:tr h="822960">
                <a:tc>
                  <a:txBody>
                    <a:bodyPr/>
                    <a:lstStyle/>
                    <a:p>
                      <a:pPr marL="171450" indent="-171450">
                        <a:buFont typeface="Courier New" panose="02070309020205020404" pitchFamily="49" charset="0"/>
                        <a:buChar char="o"/>
                      </a:pPr>
                      <a:r>
                        <a:rPr lang="en-US" sz="1300" dirty="0">
                          <a:ea typeface="+mn-lt"/>
                          <a:cs typeface="+mn-lt"/>
                        </a:rPr>
                        <a:t>Statistically significant improvement (3-5%) on sales</a:t>
                      </a:r>
                      <a:endParaRPr lang="en-US" sz="1300" dirty="0">
                        <a:solidFill>
                          <a:schemeClr val="tx1"/>
                        </a:solidFill>
                        <a:latin typeface="Calibri" panose="020F0502020204030204" pitchFamily="34" charset="0"/>
                      </a:endParaRPr>
                    </a:p>
                  </a:txBody>
                  <a:tcPr marL="21946" marR="21946"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53084746"/>
                  </a:ext>
                </a:extLst>
              </a:tr>
            </a:tbl>
          </a:graphicData>
        </a:graphic>
      </p:graphicFrame>
      <p:graphicFrame>
        <p:nvGraphicFramePr>
          <p:cNvPr id="17" name="Table 16">
            <a:extLst>
              <a:ext uri="{FF2B5EF4-FFF2-40B4-BE49-F238E27FC236}">
                <a16:creationId xmlns:a16="http://schemas.microsoft.com/office/drawing/2014/main" id="{372F42ED-FD85-4973-B606-CEFAF3A18F35}"/>
              </a:ext>
            </a:extLst>
          </p:cNvPr>
          <p:cNvGraphicFramePr>
            <a:graphicFrameLocks noGrp="1"/>
          </p:cNvGraphicFramePr>
          <p:nvPr>
            <p:extLst>
              <p:ext uri="{D42A27DB-BD31-4B8C-83A1-F6EECF244321}">
                <p14:modId xmlns:p14="http://schemas.microsoft.com/office/powerpoint/2010/main" val="934267422"/>
              </p:ext>
            </p:extLst>
          </p:nvPr>
        </p:nvGraphicFramePr>
        <p:xfrm>
          <a:off x="3210520" y="2015834"/>
          <a:ext cx="2700909" cy="3835308"/>
        </p:xfrm>
        <a:graphic>
          <a:graphicData uri="http://schemas.openxmlformats.org/drawingml/2006/table">
            <a:tbl>
              <a:tblPr firstRow="1" bandRow="1">
                <a:tableStyleId>{5C22544A-7EE6-4342-B048-85BDC9FD1C3A}</a:tableStyleId>
              </a:tblPr>
              <a:tblGrid>
                <a:gridCol w="2700909">
                  <a:extLst>
                    <a:ext uri="{9D8B030D-6E8A-4147-A177-3AD203B41FA5}">
                      <a16:colId xmlns:a16="http://schemas.microsoft.com/office/drawing/2014/main" val="1696773108"/>
                    </a:ext>
                  </a:extLst>
                </a:gridCol>
              </a:tblGrid>
              <a:tr h="457200">
                <a:tc>
                  <a:txBody>
                    <a:bodyPr/>
                    <a:lstStyle/>
                    <a:p>
                      <a:pPr algn="ctr"/>
                      <a:r>
                        <a:rPr lang="en-US" sz="1400" b="1" kern="1200" dirty="0">
                          <a:solidFill>
                            <a:schemeClr val="lt1"/>
                          </a:solidFill>
                          <a:latin typeface="Calibri" panose="020F0502020204030204" pitchFamily="34" charset="0"/>
                          <a:ea typeface="+mn-ea"/>
                          <a:cs typeface="+mn-cs"/>
                        </a:rPr>
                        <a:t>THE TARGET CUSTOMERS</a:t>
                      </a:r>
                    </a:p>
                  </a:txBody>
                  <a:tcPr marL="21946" marR="21946" marT="0"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00B050"/>
                    </a:solidFill>
                  </a:tcPr>
                </a:tc>
                <a:extLst>
                  <a:ext uri="{0D108BD9-81ED-4DB2-BD59-A6C34878D82A}">
                    <a16:rowId xmlns:a16="http://schemas.microsoft.com/office/drawing/2014/main" val="1474841480"/>
                  </a:ext>
                </a:extLst>
              </a:tr>
              <a:tr h="424596">
                <a:tc>
                  <a:txBody>
                    <a:bodyPr/>
                    <a:lstStyle/>
                    <a:p>
                      <a:pPr marL="0" algn="ctr" defTabSz="914400" rtl="0" eaLnBrk="1" latinLnBrk="0" hangingPunct="1"/>
                      <a:r>
                        <a:rPr lang="en-US" sz="1300" b="0" kern="1200" dirty="0">
                          <a:solidFill>
                            <a:schemeClr val="tx1"/>
                          </a:solidFill>
                          <a:latin typeface="Calibri" panose="020F0502020204030204" pitchFamily="34" charset="0"/>
                          <a:ea typeface="+mn-ea"/>
                          <a:cs typeface="+mn-cs"/>
                        </a:rPr>
                        <a:t>Share of Customers: </a:t>
                      </a:r>
                      <a:r>
                        <a:rPr lang="en-US" sz="1300" b="1" kern="1200" dirty="0">
                          <a:solidFill>
                            <a:srgbClr val="00B050"/>
                          </a:solidFill>
                          <a:latin typeface="Calibri" panose="020F0502020204030204" pitchFamily="34" charset="0"/>
                          <a:ea typeface="+mn-ea"/>
                          <a:cs typeface="+mn-cs"/>
                        </a:rPr>
                        <a:t>26%</a:t>
                      </a:r>
                    </a:p>
                  </a:txBody>
                  <a:tcPr marL="21946" marR="21946" marT="0"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6472931"/>
                  </a:ext>
                </a:extLst>
              </a:tr>
              <a:tr h="274320">
                <a:tc>
                  <a:txBody>
                    <a:bodyPr/>
                    <a:lstStyle/>
                    <a:p>
                      <a:pPr algn="l"/>
                      <a:r>
                        <a:rPr lang="en-US" sz="1300" b="1" dirty="0">
                          <a:solidFill>
                            <a:schemeClr val="bg1"/>
                          </a:solidFill>
                          <a:latin typeface="Calibri" panose="020F0502020204030204" pitchFamily="34" charset="0"/>
                        </a:rPr>
                        <a:t>PROMOTIONAL STRATEGY</a:t>
                      </a:r>
                    </a:p>
                  </a:txBody>
                  <a:tcPr marL="21946" marR="21946" marT="0"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428028475"/>
                  </a:ext>
                </a:extLst>
              </a:tr>
              <a:tr h="1581912">
                <a:tc>
                  <a:txBody>
                    <a:bodyPr/>
                    <a:lstStyle/>
                    <a:p>
                      <a:pPr marL="171450" indent="-171450">
                        <a:buFont typeface="Courier New" panose="02070309020205020404" pitchFamily="49" charset="0"/>
                        <a:buChar char="o"/>
                      </a:pPr>
                      <a:r>
                        <a:rPr lang="en-US" sz="1300" dirty="0">
                          <a:solidFill>
                            <a:schemeClr val="tx1"/>
                          </a:solidFill>
                          <a:latin typeface="Calibri" panose="020F0502020204030204" pitchFamily="34" charset="0"/>
                        </a:rPr>
                        <a:t>Free 2-day shipping on all purchases</a:t>
                      </a:r>
                    </a:p>
                    <a:p>
                      <a:pPr marL="171450" indent="-171450">
                        <a:buFont typeface="Courier New" panose="02070309020205020404" pitchFamily="49" charset="0"/>
                        <a:buChar char="o"/>
                      </a:pPr>
                      <a:r>
                        <a:rPr lang="en-US" sz="1300" dirty="0">
                          <a:solidFill>
                            <a:schemeClr val="tx1"/>
                          </a:solidFill>
                          <a:latin typeface="Calibri" panose="020F0502020204030204" pitchFamily="34" charset="0"/>
                        </a:rPr>
                        <a:t>Recommendations of additional books at checkout customer may be interested in based off recent purchases</a:t>
                      </a:r>
                    </a:p>
                  </a:txBody>
                  <a:tcPr marL="21946" marR="21946"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783048254"/>
                  </a:ext>
                </a:extLst>
              </a:tr>
              <a:tr h="274320">
                <a:tc>
                  <a:txBody>
                    <a:bodyPr/>
                    <a:lstStyle/>
                    <a:p>
                      <a:pPr marL="0" indent="0">
                        <a:buFont typeface="Courier New" panose="02070309020205020404" pitchFamily="49" charset="0"/>
                        <a:buNone/>
                      </a:pPr>
                      <a:r>
                        <a:rPr lang="en-US" sz="1300" b="1" dirty="0">
                          <a:solidFill>
                            <a:schemeClr val="bg1"/>
                          </a:solidFill>
                          <a:latin typeface="Calibri" panose="020F0502020204030204" pitchFamily="34" charset="0"/>
                        </a:rPr>
                        <a:t>IMPACT OF IMPLEMENTATION</a:t>
                      </a:r>
                    </a:p>
                  </a:txBody>
                  <a:tcPr marL="21946" marR="21946" marT="0"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7EC492"/>
                    </a:solidFill>
                  </a:tcPr>
                </a:tc>
                <a:extLst>
                  <a:ext uri="{0D108BD9-81ED-4DB2-BD59-A6C34878D82A}">
                    <a16:rowId xmlns:a16="http://schemas.microsoft.com/office/drawing/2014/main" val="3187941651"/>
                  </a:ext>
                </a:extLst>
              </a:tr>
              <a:tr h="822960">
                <a:tc>
                  <a:txBody>
                    <a:bodyPr/>
                    <a:lstStyle/>
                    <a:p>
                      <a:pPr marL="171450" indent="-171450">
                        <a:buFont typeface="Courier New" panose="02070309020205020404" pitchFamily="49" charset="0"/>
                        <a:buChar char="o"/>
                      </a:pPr>
                      <a:r>
                        <a:rPr lang="en-US" sz="1400" dirty="0">
                          <a:ea typeface="+mn-lt"/>
                          <a:cs typeface="+mn-lt"/>
                        </a:rPr>
                        <a:t>+20% incremental sales </a:t>
                      </a:r>
                      <a:endParaRPr lang="en-US" sz="1300" dirty="0">
                        <a:solidFill>
                          <a:schemeClr val="tx1"/>
                        </a:solidFill>
                        <a:latin typeface="Calibri" panose="020F0502020204030204" pitchFamily="34" charset="0"/>
                      </a:endParaRPr>
                    </a:p>
                  </a:txBody>
                  <a:tcPr marL="21946" marR="21946" marT="0" marB="0" anchor="ct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51864628"/>
                  </a:ext>
                </a:extLst>
              </a:tr>
            </a:tbl>
          </a:graphicData>
        </a:graphic>
      </p:graphicFrame>
      <p:graphicFrame>
        <p:nvGraphicFramePr>
          <p:cNvPr id="18" name="Table 17">
            <a:extLst>
              <a:ext uri="{FF2B5EF4-FFF2-40B4-BE49-F238E27FC236}">
                <a16:creationId xmlns:a16="http://schemas.microsoft.com/office/drawing/2014/main" id="{07068964-A00E-468F-9929-1EE389EA8830}"/>
              </a:ext>
            </a:extLst>
          </p:cNvPr>
          <p:cNvGraphicFramePr>
            <a:graphicFrameLocks noGrp="1"/>
          </p:cNvGraphicFramePr>
          <p:nvPr>
            <p:extLst>
              <p:ext uri="{D42A27DB-BD31-4B8C-83A1-F6EECF244321}">
                <p14:modId xmlns:p14="http://schemas.microsoft.com/office/powerpoint/2010/main" val="3038968469"/>
              </p:ext>
            </p:extLst>
          </p:nvPr>
        </p:nvGraphicFramePr>
        <p:xfrm>
          <a:off x="6147714" y="2015834"/>
          <a:ext cx="2700909" cy="3835308"/>
        </p:xfrm>
        <a:graphic>
          <a:graphicData uri="http://schemas.openxmlformats.org/drawingml/2006/table">
            <a:tbl>
              <a:tblPr firstRow="1" bandRow="1">
                <a:tableStyleId>{5C22544A-7EE6-4342-B048-85BDC9FD1C3A}</a:tableStyleId>
              </a:tblPr>
              <a:tblGrid>
                <a:gridCol w="2700909">
                  <a:extLst>
                    <a:ext uri="{9D8B030D-6E8A-4147-A177-3AD203B41FA5}">
                      <a16:colId xmlns:a16="http://schemas.microsoft.com/office/drawing/2014/main" val="1696773108"/>
                    </a:ext>
                  </a:extLst>
                </a:gridCol>
              </a:tblGrid>
              <a:tr h="457200">
                <a:tc>
                  <a:txBody>
                    <a:bodyPr/>
                    <a:lstStyle/>
                    <a:p>
                      <a:pPr algn="ctr"/>
                      <a:r>
                        <a:rPr lang="en-US" sz="1400" b="1" kern="1200" dirty="0">
                          <a:solidFill>
                            <a:schemeClr val="lt1"/>
                          </a:solidFill>
                          <a:latin typeface="Calibri" panose="020F0502020204030204" pitchFamily="34" charset="0"/>
                          <a:ea typeface="+mn-ea"/>
                          <a:cs typeface="+mn-cs"/>
                        </a:rPr>
                        <a:t>THE RELUCTANT CUSTOMERS</a:t>
                      </a:r>
                    </a:p>
                  </a:txBody>
                  <a:tcPr marL="21946" marR="21946"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030A0"/>
                    </a:solidFill>
                  </a:tcPr>
                </a:tc>
                <a:extLst>
                  <a:ext uri="{0D108BD9-81ED-4DB2-BD59-A6C34878D82A}">
                    <a16:rowId xmlns:a16="http://schemas.microsoft.com/office/drawing/2014/main" val="1474841480"/>
                  </a:ext>
                </a:extLst>
              </a:tr>
              <a:tr h="424596">
                <a:tc>
                  <a:txBody>
                    <a:bodyPr/>
                    <a:lstStyle/>
                    <a:p>
                      <a:pPr marL="0" algn="ctr" defTabSz="914400" rtl="0" eaLnBrk="1" latinLnBrk="0" hangingPunct="1"/>
                      <a:r>
                        <a:rPr lang="en-US" sz="1300" b="0" kern="1200" dirty="0">
                          <a:solidFill>
                            <a:schemeClr val="tx1"/>
                          </a:solidFill>
                          <a:latin typeface="Calibri" panose="020F0502020204030204" pitchFamily="34" charset="0"/>
                          <a:ea typeface="+mn-ea"/>
                          <a:cs typeface="+mn-cs"/>
                        </a:rPr>
                        <a:t>Share of Customers: </a:t>
                      </a:r>
                      <a:r>
                        <a:rPr lang="en-US" sz="1300" b="1" kern="1200" dirty="0">
                          <a:solidFill>
                            <a:srgbClr val="7030A0"/>
                          </a:solidFill>
                          <a:latin typeface="Calibri" panose="020F0502020204030204" pitchFamily="34" charset="0"/>
                          <a:ea typeface="+mn-ea"/>
                          <a:cs typeface="+mn-cs"/>
                        </a:rPr>
                        <a:t>22%</a:t>
                      </a:r>
                    </a:p>
                  </a:txBody>
                  <a:tcPr marL="21946" marR="21946"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26472931"/>
                  </a:ext>
                </a:extLst>
              </a:tr>
              <a:tr h="274320">
                <a:tc>
                  <a:txBody>
                    <a:bodyPr/>
                    <a:lstStyle/>
                    <a:p>
                      <a:pPr algn="l"/>
                      <a:r>
                        <a:rPr lang="en-US" sz="1300" b="1" dirty="0">
                          <a:solidFill>
                            <a:schemeClr val="bg1"/>
                          </a:solidFill>
                          <a:latin typeface="Calibri" panose="020F0502020204030204" pitchFamily="34" charset="0"/>
                        </a:rPr>
                        <a:t>PROMOTIONAL STRATEGY</a:t>
                      </a:r>
                    </a:p>
                  </a:txBody>
                  <a:tcPr marL="21946" marR="21946"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2428028475"/>
                  </a:ext>
                </a:extLst>
              </a:tr>
              <a:tr h="1581912">
                <a:tc>
                  <a:txBody>
                    <a:bodyPr/>
                    <a:lstStyle/>
                    <a:p>
                      <a:pPr marL="171450" indent="-171450">
                        <a:buFont typeface="Courier New" panose="02070309020205020404" pitchFamily="49" charset="0"/>
                        <a:buChar char="o"/>
                      </a:pPr>
                      <a:r>
                        <a:rPr lang="en-US" sz="1300" dirty="0">
                          <a:solidFill>
                            <a:schemeClr val="tx1"/>
                          </a:solidFill>
                          <a:latin typeface="Calibri" panose="020F0502020204030204" pitchFamily="34" charset="0"/>
                        </a:rPr>
                        <a:t>Custom emails about promotional discounts</a:t>
                      </a:r>
                    </a:p>
                  </a:txBody>
                  <a:tcPr marL="21946" marR="21946" marT="0" marB="0">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83048254"/>
                  </a:ext>
                </a:extLst>
              </a:tr>
              <a:tr h="274320">
                <a:tc>
                  <a:txBody>
                    <a:bodyPr/>
                    <a:lstStyle/>
                    <a:p>
                      <a:pPr marL="0" indent="0">
                        <a:buFont typeface="Courier New" panose="02070309020205020404" pitchFamily="49" charset="0"/>
                        <a:buNone/>
                      </a:pPr>
                      <a:r>
                        <a:rPr lang="en-US" sz="1300" b="1" dirty="0">
                          <a:solidFill>
                            <a:schemeClr val="bg1"/>
                          </a:solidFill>
                          <a:latin typeface="Calibri" panose="020F0502020204030204" pitchFamily="34" charset="0"/>
                        </a:rPr>
                        <a:t>IMPACT OF IMPLEMENTATION</a:t>
                      </a:r>
                    </a:p>
                  </a:txBody>
                  <a:tcPr marL="21946" marR="21946"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7182B8"/>
                    </a:solidFill>
                  </a:tcPr>
                </a:tc>
                <a:extLst>
                  <a:ext uri="{0D108BD9-81ED-4DB2-BD59-A6C34878D82A}">
                    <a16:rowId xmlns:a16="http://schemas.microsoft.com/office/drawing/2014/main" val="2719782311"/>
                  </a:ext>
                </a:extLst>
              </a:tr>
              <a:tr h="822960">
                <a:tc>
                  <a:txBody>
                    <a:bodyPr/>
                    <a:lstStyle/>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300" dirty="0">
                          <a:ea typeface="+mn-lt"/>
                          <a:cs typeface="+mn-lt"/>
                        </a:rPr>
                        <a:t>Statistically significant improvement (3-5%) on sales</a:t>
                      </a:r>
                      <a:endParaRPr lang="en-US" sz="1300" dirty="0">
                        <a:solidFill>
                          <a:schemeClr val="tx1"/>
                        </a:solidFill>
                        <a:latin typeface="Calibri" panose="020F0502020204030204" pitchFamily="34" charset="0"/>
                      </a:endParaRPr>
                    </a:p>
                  </a:txBody>
                  <a:tcPr marL="21946" marR="21946" marT="0" marB="0" anchor="ct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96451561"/>
                  </a:ext>
                </a:extLst>
              </a:tr>
            </a:tbl>
          </a:graphicData>
        </a:graphic>
      </p:graphicFrame>
      <p:graphicFrame>
        <p:nvGraphicFramePr>
          <p:cNvPr id="19" name="Table 18">
            <a:extLst>
              <a:ext uri="{FF2B5EF4-FFF2-40B4-BE49-F238E27FC236}">
                <a16:creationId xmlns:a16="http://schemas.microsoft.com/office/drawing/2014/main" id="{FC3DAFE5-A989-4C73-892B-A2A2887F4322}"/>
              </a:ext>
            </a:extLst>
          </p:cNvPr>
          <p:cNvGraphicFramePr>
            <a:graphicFrameLocks noGrp="1"/>
          </p:cNvGraphicFramePr>
          <p:nvPr>
            <p:extLst>
              <p:ext uri="{D42A27DB-BD31-4B8C-83A1-F6EECF244321}">
                <p14:modId xmlns:p14="http://schemas.microsoft.com/office/powerpoint/2010/main" val="14349058"/>
              </p:ext>
            </p:extLst>
          </p:nvPr>
        </p:nvGraphicFramePr>
        <p:xfrm>
          <a:off x="9084907" y="2015834"/>
          <a:ext cx="2700909" cy="3838356"/>
        </p:xfrm>
        <a:graphic>
          <a:graphicData uri="http://schemas.openxmlformats.org/drawingml/2006/table">
            <a:tbl>
              <a:tblPr firstRow="1" bandRow="1">
                <a:tableStyleId>{5C22544A-7EE6-4342-B048-85BDC9FD1C3A}</a:tableStyleId>
              </a:tblPr>
              <a:tblGrid>
                <a:gridCol w="2700909">
                  <a:extLst>
                    <a:ext uri="{9D8B030D-6E8A-4147-A177-3AD203B41FA5}">
                      <a16:colId xmlns:a16="http://schemas.microsoft.com/office/drawing/2014/main" val="1696773108"/>
                    </a:ext>
                  </a:extLst>
                </a:gridCol>
              </a:tblGrid>
              <a:tr h="457200">
                <a:tc>
                  <a:txBody>
                    <a:bodyPr/>
                    <a:lstStyle/>
                    <a:p>
                      <a:pPr algn="ctr"/>
                      <a:r>
                        <a:rPr lang="en-US" sz="1400" b="1" kern="1200" dirty="0">
                          <a:solidFill>
                            <a:schemeClr val="lt1"/>
                          </a:solidFill>
                          <a:latin typeface="Calibri" panose="020F0502020204030204" pitchFamily="34" charset="0"/>
                          <a:ea typeface="+mn-ea"/>
                          <a:cs typeface="+mn-cs"/>
                        </a:rPr>
                        <a:t>THE OLD RELIABLE CUSTOMERS</a:t>
                      </a:r>
                    </a:p>
                  </a:txBody>
                  <a:tcPr marL="21946" marR="21946"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6600"/>
                    </a:solidFill>
                  </a:tcPr>
                </a:tc>
                <a:extLst>
                  <a:ext uri="{0D108BD9-81ED-4DB2-BD59-A6C34878D82A}">
                    <a16:rowId xmlns:a16="http://schemas.microsoft.com/office/drawing/2014/main" val="1474841480"/>
                  </a:ext>
                </a:extLst>
              </a:tr>
              <a:tr h="424596">
                <a:tc>
                  <a:txBody>
                    <a:bodyPr/>
                    <a:lstStyle/>
                    <a:p>
                      <a:pPr marL="0" algn="ctr" defTabSz="914400" rtl="0" eaLnBrk="1" latinLnBrk="0" hangingPunct="1"/>
                      <a:r>
                        <a:rPr lang="en-US" sz="1300" b="0" kern="1200" dirty="0">
                          <a:solidFill>
                            <a:schemeClr val="tx1"/>
                          </a:solidFill>
                          <a:latin typeface="Calibri" panose="020F0502020204030204" pitchFamily="34" charset="0"/>
                          <a:ea typeface="+mn-ea"/>
                          <a:cs typeface="+mn-cs"/>
                        </a:rPr>
                        <a:t>Share of Customers: </a:t>
                      </a:r>
                      <a:r>
                        <a:rPr lang="en-US" sz="1300" b="1" kern="1200" dirty="0">
                          <a:solidFill>
                            <a:srgbClr val="FF6600"/>
                          </a:solidFill>
                          <a:latin typeface="Calibri" panose="020F0502020204030204" pitchFamily="34" charset="0"/>
                          <a:ea typeface="+mn-ea"/>
                          <a:cs typeface="+mn-cs"/>
                        </a:rPr>
                        <a:t>16%</a:t>
                      </a:r>
                    </a:p>
                  </a:txBody>
                  <a:tcPr marL="21946" marR="21946"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CFAF"/>
                    </a:solidFill>
                  </a:tcPr>
                </a:tc>
                <a:extLst>
                  <a:ext uri="{0D108BD9-81ED-4DB2-BD59-A6C34878D82A}">
                    <a16:rowId xmlns:a16="http://schemas.microsoft.com/office/drawing/2014/main" val="4126472931"/>
                  </a:ext>
                </a:extLst>
              </a:tr>
              <a:tr h="274320">
                <a:tc>
                  <a:txBody>
                    <a:bodyPr/>
                    <a:lstStyle/>
                    <a:p>
                      <a:pPr algn="l"/>
                      <a:r>
                        <a:rPr lang="en-US" sz="1300" b="1" dirty="0">
                          <a:solidFill>
                            <a:schemeClr val="bg1"/>
                          </a:solidFill>
                          <a:latin typeface="Calibri" panose="020F0502020204030204" pitchFamily="34" charset="0"/>
                        </a:rPr>
                        <a:t>PROMOTIONAL STRATEGY</a:t>
                      </a:r>
                    </a:p>
                  </a:txBody>
                  <a:tcPr marL="21946" marR="21946"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9F5D"/>
                    </a:solidFill>
                  </a:tcPr>
                </a:tc>
                <a:extLst>
                  <a:ext uri="{0D108BD9-81ED-4DB2-BD59-A6C34878D82A}">
                    <a16:rowId xmlns:a16="http://schemas.microsoft.com/office/drawing/2014/main" val="2428028475"/>
                  </a:ext>
                </a:extLst>
              </a:tr>
              <a:tr h="822960">
                <a:tc>
                  <a:txBody>
                    <a:bodyPr/>
                    <a:lstStyle/>
                    <a:p>
                      <a:pPr marL="171450" indent="-171450" algn="l" defTabSz="914400" rtl="0" eaLnBrk="1" latinLnBrk="0" hangingPunct="1">
                        <a:buFont typeface="Courier New" panose="02070309020205020404" pitchFamily="49" charset="0"/>
                        <a:buChar char="o"/>
                      </a:pPr>
                      <a:r>
                        <a:rPr lang="en-US" sz="1300" kern="1200" dirty="0">
                          <a:solidFill>
                            <a:schemeClr val="tx1"/>
                          </a:solidFill>
                          <a:latin typeface="Calibri" panose="020F0502020204030204" pitchFamily="34" charset="0"/>
                          <a:ea typeface="+mn-ea"/>
                          <a:cs typeface="+mn-cs"/>
                        </a:rPr>
                        <a:t>A "See What You Missed" page when they log in to encourage them to catch up on some reading</a:t>
                      </a:r>
                    </a:p>
                    <a:p>
                      <a:pPr marL="171450" indent="-171450" algn="l" defTabSz="914400" rtl="0" eaLnBrk="1" latinLnBrk="0" hangingPunct="1">
                        <a:buFont typeface="Courier New" panose="02070309020205020404" pitchFamily="49" charset="0"/>
                        <a:buChar char="o"/>
                      </a:pPr>
                      <a:r>
                        <a:rPr lang="en-US" sz="1300" kern="1200" dirty="0">
                          <a:solidFill>
                            <a:schemeClr val="tx1"/>
                          </a:solidFill>
                          <a:latin typeface="Calibri" panose="020F0502020204030204" pitchFamily="34" charset="0"/>
                          <a:ea typeface="+mn-ea"/>
                          <a:cs typeface="+mn-cs"/>
                        </a:rPr>
                        <a:t>Rewards system using limited time offers and expiration dates on points</a:t>
                      </a:r>
                    </a:p>
                    <a:p>
                      <a:pPr marL="171450" indent="-171450" algn="l" defTabSz="914400" rtl="0" eaLnBrk="1" latinLnBrk="0" hangingPunct="1">
                        <a:buFont typeface="Courier New" panose="02070309020205020404" pitchFamily="49" charset="0"/>
                        <a:buChar char="o"/>
                      </a:pPr>
                      <a:r>
                        <a:rPr lang="en-US" sz="1300" kern="1200" dirty="0">
                          <a:solidFill>
                            <a:schemeClr val="tx1"/>
                          </a:solidFill>
                          <a:latin typeface="Calibri" panose="020F0502020204030204" pitchFamily="34" charset="0"/>
                          <a:ea typeface="+mn-ea"/>
                          <a:cs typeface="+mn-cs"/>
                        </a:rPr>
                        <a:t>"Upcoming releases" promotions that show what books are coming out soon</a:t>
                      </a:r>
                    </a:p>
                  </a:txBody>
                  <a:tcPr marL="21946" marR="21946"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CFAF"/>
                    </a:solidFill>
                  </a:tcPr>
                </a:tc>
                <a:extLst>
                  <a:ext uri="{0D108BD9-81ED-4DB2-BD59-A6C34878D82A}">
                    <a16:rowId xmlns:a16="http://schemas.microsoft.com/office/drawing/2014/main" val="2783048254"/>
                  </a:ext>
                </a:extLst>
              </a:tr>
              <a:tr h="274320">
                <a:tc>
                  <a:txBody>
                    <a:bodyPr/>
                    <a:lstStyle/>
                    <a:p>
                      <a:pPr marL="0" indent="0">
                        <a:buFont typeface="Courier New" panose="02070309020205020404" pitchFamily="49" charset="0"/>
                        <a:buNone/>
                      </a:pPr>
                      <a:r>
                        <a:rPr lang="en-US" sz="1300" b="1" dirty="0">
                          <a:solidFill>
                            <a:schemeClr val="bg1"/>
                          </a:solidFill>
                          <a:latin typeface="Calibri" panose="020F0502020204030204" pitchFamily="34" charset="0"/>
                        </a:rPr>
                        <a:t>IMPACT OF IMPLEMENTATION</a:t>
                      </a:r>
                    </a:p>
                  </a:txBody>
                  <a:tcPr marL="21946" marR="21946"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9F5D"/>
                    </a:solidFill>
                  </a:tcPr>
                </a:tc>
                <a:extLst>
                  <a:ext uri="{0D108BD9-81ED-4DB2-BD59-A6C34878D82A}">
                    <a16:rowId xmlns:a16="http://schemas.microsoft.com/office/drawing/2014/main" val="3945678835"/>
                  </a:ext>
                </a:extLst>
              </a:tr>
              <a:tr h="822960">
                <a:tc>
                  <a:txBody>
                    <a:bodyPr/>
                    <a:lstStyle/>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300" dirty="0">
                          <a:ea typeface="+mn-lt"/>
                          <a:cs typeface="+mn-lt"/>
                        </a:rPr>
                        <a:t>Statistically significant improvement (3-5%) on sales</a:t>
                      </a:r>
                      <a:endParaRPr lang="en-US" sz="1300" dirty="0">
                        <a:solidFill>
                          <a:schemeClr val="tx1"/>
                        </a:solidFill>
                        <a:latin typeface="Calibri" panose="020F0502020204030204" pitchFamily="34" charset="0"/>
                      </a:endParaRPr>
                    </a:p>
                  </a:txBody>
                  <a:tcPr marL="21946" marR="21946" marT="0" marB="0" anchor="ctr">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CFAF"/>
                    </a:solidFill>
                  </a:tcPr>
                </a:tc>
                <a:extLst>
                  <a:ext uri="{0D108BD9-81ED-4DB2-BD59-A6C34878D82A}">
                    <a16:rowId xmlns:a16="http://schemas.microsoft.com/office/drawing/2014/main" val="3530510720"/>
                  </a:ext>
                </a:extLst>
              </a:tr>
            </a:tbl>
          </a:graphicData>
        </a:graphic>
      </p:graphicFrame>
      <p:pic>
        <p:nvPicPr>
          <p:cNvPr id="8" name="Graphic 15" descr="Turtle with solid fill">
            <a:extLst>
              <a:ext uri="{FF2B5EF4-FFF2-40B4-BE49-F238E27FC236}">
                <a16:creationId xmlns:a16="http://schemas.microsoft.com/office/drawing/2014/main" id="{5386113B-DEB8-49EC-A03E-73AB05CDB9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1894" y="1316556"/>
            <a:ext cx="894387" cy="921822"/>
          </a:xfrm>
          <a:prstGeom prst="rect">
            <a:avLst/>
          </a:prstGeom>
        </p:spPr>
      </p:pic>
      <p:pic>
        <p:nvPicPr>
          <p:cNvPr id="9" name="Graphic 17" descr="Baby crawling with solid fill">
            <a:extLst>
              <a:ext uri="{FF2B5EF4-FFF2-40B4-BE49-F238E27FC236}">
                <a16:creationId xmlns:a16="http://schemas.microsoft.com/office/drawing/2014/main" id="{FBE32F3B-24E3-4DB2-82EC-8DF3511B57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990" y="1212132"/>
            <a:ext cx="1056023" cy="1056023"/>
          </a:xfrm>
          <a:prstGeom prst="rect">
            <a:avLst/>
          </a:prstGeom>
        </p:spPr>
      </p:pic>
      <p:pic>
        <p:nvPicPr>
          <p:cNvPr id="10" name="Graphic 19" descr="Help with solid fill">
            <a:extLst>
              <a:ext uri="{FF2B5EF4-FFF2-40B4-BE49-F238E27FC236}">
                <a16:creationId xmlns:a16="http://schemas.microsoft.com/office/drawing/2014/main" id="{56C8CB30-2453-4849-BA9E-FAF9C2E5D7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0716" y="1321594"/>
            <a:ext cx="768072" cy="768072"/>
          </a:xfrm>
          <a:prstGeom prst="rect">
            <a:avLst/>
          </a:prstGeom>
        </p:spPr>
      </p:pic>
      <p:pic>
        <p:nvPicPr>
          <p:cNvPr id="4" name="Graphic 3" descr="Bullseye with solid fill">
            <a:extLst>
              <a:ext uri="{FF2B5EF4-FFF2-40B4-BE49-F238E27FC236}">
                <a16:creationId xmlns:a16="http://schemas.microsoft.com/office/drawing/2014/main" id="{0407CA0A-C959-4174-9A83-0B2184F655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0083" y="1314130"/>
            <a:ext cx="768072" cy="768072"/>
          </a:xfrm>
          <a:prstGeom prst="rect">
            <a:avLst/>
          </a:prstGeom>
        </p:spPr>
      </p:pic>
      <p:sp>
        <p:nvSpPr>
          <p:cNvPr id="11" name="Arrow: Chevron 17">
            <a:extLst>
              <a:ext uri="{FF2B5EF4-FFF2-40B4-BE49-F238E27FC236}">
                <a16:creationId xmlns:a16="http://schemas.microsoft.com/office/drawing/2014/main" id="{B10BFA29-EB9F-B64F-ABC2-8F88664A0857}"/>
              </a:ext>
            </a:extLst>
          </p:cNvPr>
          <p:cNvSpPr/>
          <p:nvPr/>
        </p:nvSpPr>
        <p:spPr>
          <a:xfrm>
            <a:off x="299837"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12" name="Arrow: Chevron 18">
            <a:extLst>
              <a:ext uri="{FF2B5EF4-FFF2-40B4-BE49-F238E27FC236}">
                <a16:creationId xmlns:a16="http://schemas.microsoft.com/office/drawing/2014/main" id="{6F5DA37D-0269-444E-BF18-ECFB6B75C769}"/>
              </a:ext>
            </a:extLst>
          </p:cNvPr>
          <p:cNvSpPr/>
          <p:nvPr/>
        </p:nvSpPr>
        <p:spPr>
          <a:xfrm>
            <a:off x="2645666"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13" name="Arrow: Chevron 19">
            <a:extLst>
              <a:ext uri="{FF2B5EF4-FFF2-40B4-BE49-F238E27FC236}">
                <a16:creationId xmlns:a16="http://schemas.microsoft.com/office/drawing/2014/main" id="{66E9B9E2-513C-1A40-997D-E4FE196D140B}"/>
              </a:ext>
            </a:extLst>
          </p:cNvPr>
          <p:cNvSpPr/>
          <p:nvPr/>
        </p:nvSpPr>
        <p:spPr>
          <a:xfrm>
            <a:off x="9683153" y="6503745"/>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14" name="Arrow: Chevron 20">
            <a:extLst>
              <a:ext uri="{FF2B5EF4-FFF2-40B4-BE49-F238E27FC236}">
                <a16:creationId xmlns:a16="http://schemas.microsoft.com/office/drawing/2014/main" id="{F9AEFECF-D99C-D84A-B942-387E65DE2633}"/>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15" name="Arrow: Chevron 21">
            <a:extLst>
              <a:ext uri="{FF2B5EF4-FFF2-40B4-BE49-F238E27FC236}">
                <a16:creationId xmlns:a16="http://schemas.microsoft.com/office/drawing/2014/main" id="{40255C58-7EAF-A144-A0FF-F3EEC032BCBE}"/>
              </a:ext>
            </a:extLst>
          </p:cNvPr>
          <p:cNvSpPr/>
          <p:nvPr/>
        </p:nvSpPr>
        <p:spPr>
          <a:xfrm>
            <a:off x="4991495"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415552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Your Consulting Team</a:t>
            </a:r>
            <a:endParaRPr lang="en-US" dirty="0"/>
          </a:p>
        </p:txBody>
      </p:sp>
      <p:sp>
        <p:nvSpPr>
          <p:cNvPr id="17" name="Rectangle 16">
            <a:extLst>
              <a:ext uri="{FF2B5EF4-FFF2-40B4-BE49-F238E27FC236}">
                <a16:creationId xmlns:a16="http://schemas.microsoft.com/office/drawing/2014/main" id="{E66ACC04-C2EB-4B4F-8480-D2812A0A081F}"/>
              </a:ext>
            </a:extLst>
          </p:cNvPr>
          <p:cNvSpPr/>
          <p:nvPr/>
        </p:nvSpPr>
        <p:spPr>
          <a:xfrm>
            <a:off x="-560" y="2415427"/>
            <a:ext cx="12191999" cy="108472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4" descr="A picture containing person&#10;&#10;Description automatically generated">
            <a:extLst>
              <a:ext uri="{FF2B5EF4-FFF2-40B4-BE49-F238E27FC236}">
                <a16:creationId xmlns:a16="http://schemas.microsoft.com/office/drawing/2014/main" id="{63E31B14-069E-4C38-9828-E0D11EDCCE41}"/>
              </a:ext>
            </a:extLst>
          </p:cNvPr>
          <p:cNvPicPr>
            <a:picLocks/>
          </p:cNvPicPr>
          <p:nvPr/>
        </p:nvPicPr>
        <p:blipFill>
          <a:blip r:embed="rId2">
            <a:grayscl/>
          </a:blip>
          <a:stretch>
            <a:fillRect/>
          </a:stretch>
        </p:blipFill>
        <p:spPr>
          <a:xfrm>
            <a:off x="990881" y="1932709"/>
            <a:ext cx="1828800" cy="1828800"/>
          </a:xfrm>
          <a:prstGeom prst="ellipse">
            <a:avLst/>
          </a:prstGeom>
          <a:ln w="381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9CA76252-EDCE-42D6-B036-5F49BD3CF696}"/>
              </a:ext>
            </a:extLst>
          </p:cNvPr>
          <p:cNvSpPr txBox="1"/>
          <p:nvPr/>
        </p:nvSpPr>
        <p:spPr>
          <a:xfrm>
            <a:off x="781331" y="3835532"/>
            <a:ext cx="2247900"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2"/>
                </a:solidFill>
              </a:rPr>
              <a:t>Gina Champion</a:t>
            </a:r>
          </a:p>
          <a:p>
            <a:pPr algn="ctr"/>
            <a:endParaRPr lang="en-US" b="1" dirty="0">
              <a:solidFill>
                <a:schemeClr val="accent2"/>
              </a:solidFill>
              <a:cs typeface="Calibri"/>
            </a:endParaRPr>
          </a:p>
          <a:p>
            <a:pPr algn="ctr"/>
            <a:endParaRPr lang="en-US" b="1" dirty="0">
              <a:solidFill>
                <a:schemeClr val="accent2"/>
              </a:solidFill>
              <a:cs typeface="Calibri"/>
            </a:endParaRPr>
          </a:p>
          <a:p>
            <a:pPr algn="ctr"/>
            <a:endParaRPr lang="en-US" b="1" dirty="0">
              <a:solidFill>
                <a:schemeClr val="accent2"/>
              </a:solidFill>
              <a:cs typeface="Calibri"/>
            </a:endParaRPr>
          </a:p>
        </p:txBody>
      </p:sp>
      <p:pic>
        <p:nvPicPr>
          <p:cNvPr id="4" name="Picture 4" descr="A picture containing person, person, suit, outdoor&#10;&#10;Description automatically generated">
            <a:extLst>
              <a:ext uri="{FF2B5EF4-FFF2-40B4-BE49-F238E27FC236}">
                <a16:creationId xmlns:a16="http://schemas.microsoft.com/office/drawing/2014/main" id="{694FFF65-4C95-4BCF-9BC6-19FD2BA3BDF3}"/>
              </a:ext>
            </a:extLst>
          </p:cNvPr>
          <p:cNvPicPr>
            <a:picLocks/>
          </p:cNvPicPr>
          <p:nvPr/>
        </p:nvPicPr>
        <p:blipFill rotWithShape="1">
          <a:blip r:embed="rId3">
            <a:grayscl/>
          </a:blip>
          <a:srcRect l="727" t="8754" r="-364" b="35353"/>
          <a:stretch/>
        </p:blipFill>
        <p:spPr>
          <a:xfrm>
            <a:off x="3783843" y="1932709"/>
            <a:ext cx="1828800" cy="1828800"/>
          </a:xfrm>
          <a:prstGeom prst="ellipse">
            <a:avLst/>
          </a:prstGeom>
          <a:ln w="38100">
            <a:solidFill>
              <a:schemeClr val="accent2"/>
            </a:solidFill>
          </a:ln>
        </p:spPr>
      </p:pic>
      <p:pic>
        <p:nvPicPr>
          <p:cNvPr id="3" name="Picture 4">
            <a:extLst>
              <a:ext uri="{FF2B5EF4-FFF2-40B4-BE49-F238E27FC236}">
                <a16:creationId xmlns:a16="http://schemas.microsoft.com/office/drawing/2014/main" id="{544A0698-57F7-4D5F-B896-8E36D7DF8336}"/>
              </a:ext>
            </a:extLst>
          </p:cNvPr>
          <p:cNvPicPr>
            <a:picLocks/>
          </p:cNvPicPr>
          <p:nvPr/>
        </p:nvPicPr>
        <p:blipFill rotWithShape="1">
          <a:blip r:embed="rId4">
            <a:grayscl/>
          </a:blip>
          <a:srcRect l="24924" r="13007"/>
          <a:stretch/>
        </p:blipFill>
        <p:spPr>
          <a:xfrm>
            <a:off x="6576805" y="1932709"/>
            <a:ext cx="1828800" cy="1828800"/>
          </a:xfrm>
          <a:prstGeom prst="ellipse">
            <a:avLst/>
          </a:prstGeom>
          <a:ln w="38100">
            <a:solidFill>
              <a:schemeClr val="accent2"/>
            </a:solidFill>
          </a:ln>
        </p:spPr>
      </p:pic>
      <p:sp>
        <p:nvSpPr>
          <p:cNvPr id="10" name="TextBox 9">
            <a:extLst>
              <a:ext uri="{FF2B5EF4-FFF2-40B4-BE49-F238E27FC236}">
                <a16:creationId xmlns:a16="http://schemas.microsoft.com/office/drawing/2014/main" id="{CE9F4DFB-31E1-8945-B80E-7D82B1E5591A}"/>
              </a:ext>
            </a:extLst>
          </p:cNvPr>
          <p:cNvSpPr txBox="1"/>
          <p:nvPr/>
        </p:nvSpPr>
        <p:spPr>
          <a:xfrm>
            <a:off x="6311976" y="3835532"/>
            <a:ext cx="22479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2"/>
                </a:solidFill>
              </a:rPr>
              <a:t>Amro Shanshal</a:t>
            </a:r>
            <a:endParaRPr lang="en-US" b="1" dirty="0">
              <a:solidFill>
                <a:schemeClr val="accent2"/>
              </a:solidFill>
              <a:cs typeface="Calibri"/>
            </a:endParaRPr>
          </a:p>
        </p:txBody>
      </p:sp>
      <p:pic>
        <p:nvPicPr>
          <p:cNvPr id="5" name="Picture 5">
            <a:extLst>
              <a:ext uri="{FF2B5EF4-FFF2-40B4-BE49-F238E27FC236}">
                <a16:creationId xmlns:a16="http://schemas.microsoft.com/office/drawing/2014/main" id="{2AE6F8E0-0E91-4778-A6E0-B33511D322AC}"/>
              </a:ext>
            </a:extLst>
          </p:cNvPr>
          <p:cNvPicPr>
            <a:picLocks/>
          </p:cNvPicPr>
          <p:nvPr/>
        </p:nvPicPr>
        <p:blipFill rotWithShape="1">
          <a:blip r:embed="rId5">
            <a:grayscl/>
          </a:blip>
          <a:srcRect l="4306" t="7516" r="2639" b="35021"/>
          <a:stretch/>
        </p:blipFill>
        <p:spPr>
          <a:xfrm>
            <a:off x="9369766" y="1932709"/>
            <a:ext cx="1828800" cy="1828800"/>
          </a:xfrm>
          <a:prstGeom prst="ellipse">
            <a:avLst/>
          </a:prstGeom>
          <a:ln w="38100">
            <a:solidFill>
              <a:schemeClr val="accent2"/>
            </a:solidFill>
          </a:ln>
        </p:spPr>
      </p:pic>
      <p:sp>
        <p:nvSpPr>
          <p:cNvPr id="12" name="TextBox 11">
            <a:extLst>
              <a:ext uri="{FF2B5EF4-FFF2-40B4-BE49-F238E27FC236}">
                <a16:creationId xmlns:a16="http://schemas.microsoft.com/office/drawing/2014/main" id="{1ED7629E-D993-4A7C-A4DB-8D8F3E420F28}"/>
              </a:ext>
            </a:extLst>
          </p:cNvPr>
          <p:cNvSpPr txBox="1"/>
          <p:nvPr/>
        </p:nvSpPr>
        <p:spPr>
          <a:xfrm>
            <a:off x="9180546" y="3835532"/>
            <a:ext cx="22479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2"/>
                </a:solidFill>
              </a:rPr>
              <a:t>Bill Jaconetti</a:t>
            </a:r>
            <a:endParaRPr lang="en-US">
              <a:solidFill>
                <a:schemeClr val="accent2"/>
              </a:solidFill>
            </a:endParaRPr>
          </a:p>
        </p:txBody>
      </p:sp>
      <p:sp>
        <p:nvSpPr>
          <p:cNvPr id="11" name="TextBox 10">
            <a:extLst>
              <a:ext uri="{FF2B5EF4-FFF2-40B4-BE49-F238E27FC236}">
                <a16:creationId xmlns:a16="http://schemas.microsoft.com/office/drawing/2014/main" id="{1FE8A7CE-0EAD-4983-9556-1356926D8DAE}"/>
              </a:ext>
            </a:extLst>
          </p:cNvPr>
          <p:cNvSpPr txBox="1"/>
          <p:nvPr/>
        </p:nvSpPr>
        <p:spPr>
          <a:xfrm>
            <a:off x="3574293" y="3835532"/>
            <a:ext cx="22479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2"/>
                </a:solidFill>
              </a:rPr>
              <a:t>Shyam Varanasi</a:t>
            </a:r>
            <a:endParaRPr lang="en-US" dirty="0">
              <a:solidFill>
                <a:schemeClr val="accent2"/>
              </a:solidFill>
            </a:endParaRPr>
          </a:p>
        </p:txBody>
      </p:sp>
    </p:spTree>
    <p:extLst>
      <p:ext uri="{BB962C8B-B14F-4D97-AF65-F5344CB8AC3E}">
        <p14:creationId xmlns:p14="http://schemas.microsoft.com/office/powerpoint/2010/main" val="3371191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26C17BB5-5D0E-41A7-B0B1-BBAEBB870F88}"/>
              </a:ext>
            </a:extLst>
          </p:cNvPr>
          <p:cNvSpPr/>
          <p:nvPr/>
        </p:nvSpPr>
        <p:spPr>
          <a:xfrm>
            <a:off x="327278" y="4387721"/>
            <a:ext cx="11534775" cy="100012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Business Situation &amp; Objective</a:t>
            </a:r>
          </a:p>
        </p:txBody>
      </p:sp>
      <p:sp>
        <p:nvSpPr>
          <p:cNvPr id="16" name="Rectangle: Rounded Corners 15">
            <a:extLst>
              <a:ext uri="{FF2B5EF4-FFF2-40B4-BE49-F238E27FC236}">
                <a16:creationId xmlns:a16="http://schemas.microsoft.com/office/drawing/2014/main" id="{B390794B-CD2D-4030-AD75-B1851A2D9ED8}"/>
              </a:ext>
            </a:extLst>
          </p:cNvPr>
          <p:cNvSpPr/>
          <p:nvPr/>
        </p:nvSpPr>
        <p:spPr>
          <a:xfrm>
            <a:off x="327279" y="2010358"/>
            <a:ext cx="11534775" cy="1743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8" name="TextBox 17">
            <a:extLst>
              <a:ext uri="{FF2B5EF4-FFF2-40B4-BE49-F238E27FC236}">
                <a16:creationId xmlns:a16="http://schemas.microsoft.com/office/drawing/2014/main" id="{B69DEF95-66B7-4E17-8B1C-463B5E5ECA21}"/>
              </a:ext>
            </a:extLst>
          </p:cNvPr>
          <p:cNvSpPr txBox="1"/>
          <p:nvPr/>
        </p:nvSpPr>
        <p:spPr>
          <a:xfrm>
            <a:off x="419100" y="2200858"/>
            <a:ext cx="112776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rPr>
              <a:t>An ecommerce website currently recommends “most popular” items to all users with the hope that users will add items to their shopping cart and increase the size of each purchase. This approach is successful by increasing sales for the website and the current CMO/Webmaster do not believe there is a more intelligent solution that is more relevant to each users based on their prior purchases and relationship with the ecommerce website.</a:t>
            </a:r>
          </a:p>
        </p:txBody>
      </p:sp>
      <p:sp>
        <p:nvSpPr>
          <p:cNvPr id="19" name="TextBox 18">
            <a:extLst>
              <a:ext uri="{FF2B5EF4-FFF2-40B4-BE49-F238E27FC236}">
                <a16:creationId xmlns:a16="http://schemas.microsoft.com/office/drawing/2014/main" id="{34095CAC-FE9C-4A50-A76B-DC4BD981438B}"/>
              </a:ext>
            </a:extLst>
          </p:cNvPr>
          <p:cNvSpPr txBox="1"/>
          <p:nvPr/>
        </p:nvSpPr>
        <p:spPr>
          <a:xfrm>
            <a:off x="323850" y="3971343"/>
            <a:ext cx="4600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OVERALL OBJECTIVE OF ENGAGEMENT: </a:t>
            </a:r>
          </a:p>
        </p:txBody>
      </p:sp>
      <p:sp>
        <p:nvSpPr>
          <p:cNvPr id="20" name="TextBox 19">
            <a:extLst>
              <a:ext uri="{FF2B5EF4-FFF2-40B4-BE49-F238E27FC236}">
                <a16:creationId xmlns:a16="http://schemas.microsoft.com/office/drawing/2014/main" id="{7D6B066C-43B8-485F-B2DC-8EA418875587}"/>
              </a:ext>
            </a:extLst>
          </p:cNvPr>
          <p:cNvSpPr txBox="1"/>
          <p:nvPr/>
        </p:nvSpPr>
        <p:spPr>
          <a:xfrm>
            <a:off x="419100" y="4692716"/>
            <a:ext cx="11439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Develop a “Recommendation Engine” AI solution for the website to increase revenue &amp; customer engagement</a:t>
            </a:r>
          </a:p>
        </p:txBody>
      </p:sp>
      <p:sp>
        <p:nvSpPr>
          <p:cNvPr id="8" name="Arrow: Chevron 1">
            <a:extLst>
              <a:ext uri="{FF2B5EF4-FFF2-40B4-BE49-F238E27FC236}">
                <a16:creationId xmlns:a16="http://schemas.microsoft.com/office/drawing/2014/main" id="{D7FF7034-2DAF-1C40-BF4C-0C4ECD13FC94}"/>
              </a:ext>
            </a:extLst>
          </p:cNvPr>
          <p:cNvSpPr/>
          <p:nvPr/>
        </p:nvSpPr>
        <p:spPr>
          <a:xfrm>
            <a:off x="299837" y="6503746"/>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9" name="Arrow: Chevron 9">
            <a:extLst>
              <a:ext uri="{FF2B5EF4-FFF2-40B4-BE49-F238E27FC236}">
                <a16:creationId xmlns:a16="http://schemas.microsoft.com/office/drawing/2014/main" id="{E1A98AEC-895C-DF40-AD9B-0E07BEAC9793}"/>
              </a:ext>
            </a:extLst>
          </p:cNvPr>
          <p:cNvSpPr/>
          <p:nvPr/>
        </p:nvSpPr>
        <p:spPr>
          <a:xfrm>
            <a:off x="2645666"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10" name="Arrow: Chevron 10">
            <a:extLst>
              <a:ext uri="{FF2B5EF4-FFF2-40B4-BE49-F238E27FC236}">
                <a16:creationId xmlns:a16="http://schemas.microsoft.com/office/drawing/2014/main" id="{7E6658EB-F8B9-CA4E-B388-C739F9F04782}"/>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11" name="Arrow: Chevron 11">
            <a:extLst>
              <a:ext uri="{FF2B5EF4-FFF2-40B4-BE49-F238E27FC236}">
                <a16:creationId xmlns:a16="http://schemas.microsoft.com/office/drawing/2014/main" id="{34E926AE-55C8-1142-83A9-C362CAE30E04}"/>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12" name="Arrow: Chevron 12">
            <a:extLst>
              <a:ext uri="{FF2B5EF4-FFF2-40B4-BE49-F238E27FC236}">
                <a16:creationId xmlns:a16="http://schemas.microsoft.com/office/drawing/2014/main" id="{EA426B8C-A4D2-D648-B7CD-92614FDF1E5F}"/>
              </a:ext>
            </a:extLst>
          </p:cNvPr>
          <p:cNvSpPr/>
          <p:nvPr/>
        </p:nvSpPr>
        <p:spPr>
          <a:xfrm>
            <a:off x="4991495"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23148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Goals</a:t>
            </a:r>
          </a:p>
        </p:txBody>
      </p:sp>
      <p:grpSp>
        <p:nvGrpSpPr>
          <p:cNvPr id="4" name="Group 3">
            <a:extLst>
              <a:ext uri="{FF2B5EF4-FFF2-40B4-BE49-F238E27FC236}">
                <a16:creationId xmlns:a16="http://schemas.microsoft.com/office/drawing/2014/main" id="{D1FC71F9-4A68-4551-844F-BAD03689FC52}"/>
              </a:ext>
            </a:extLst>
          </p:cNvPr>
          <p:cNvGrpSpPr/>
          <p:nvPr/>
        </p:nvGrpSpPr>
        <p:grpSpPr>
          <a:xfrm>
            <a:off x="-10085" y="1275925"/>
            <a:ext cx="12191999" cy="1084729"/>
            <a:chOff x="-10085" y="1682002"/>
            <a:chExt cx="12191999" cy="1084729"/>
          </a:xfrm>
        </p:grpSpPr>
        <p:grpSp>
          <p:nvGrpSpPr>
            <p:cNvPr id="3" name="Group 2">
              <a:extLst>
                <a:ext uri="{FF2B5EF4-FFF2-40B4-BE49-F238E27FC236}">
                  <a16:creationId xmlns:a16="http://schemas.microsoft.com/office/drawing/2014/main" id="{CBF66EF4-BB6C-4366-8756-9E6C6D827EF2}"/>
                </a:ext>
              </a:extLst>
            </p:cNvPr>
            <p:cNvGrpSpPr/>
            <p:nvPr/>
          </p:nvGrpSpPr>
          <p:grpSpPr>
            <a:xfrm>
              <a:off x="-10085" y="1682002"/>
              <a:ext cx="12191999" cy="1084729"/>
              <a:chOff x="-10085" y="1682002"/>
              <a:chExt cx="12191999" cy="1084729"/>
            </a:xfrm>
          </p:grpSpPr>
          <p:sp>
            <p:nvSpPr>
              <p:cNvPr id="5" name="Rectangle 4">
                <a:extLst>
                  <a:ext uri="{FF2B5EF4-FFF2-40B4-BE49-F238E27FC236}">
                    <a16:creationId xmlns:a16="http://schemas.microsoft.com/office/drawing/2014/main" id="{9427E4FE-07C9-418D-810D-27F1753BAB45}"/>
                  </a:ext>
                </a:extLst>
              </p:cNvPr>
              <p:cNvSpPr/>
              <p:nvPr/>
            </p:nvSpPr>
            <p:spPr>
              <a:xfrm>
                <a:off x="-10085" y="1682002"/>
                <a:ext cx="12191999" cy="10847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3" descr="Checkmark with solid fill">
                <a:extLst>
                  <a:ext uri="{FF2B5EF4-FFF2-40B4-BE49-F238E27FC236}">
                    <a16:creationId xmlns:a16="http://schemas.microsoft.com/office/drawing/2014/main" id="{8D658235-BD13-4201-A23A-AFDB3B7D69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550" y="1771650"/>
                <a:ext cx="895350" cy="895350"/>
              </a:xfrm>
              <a:prstGeom prst="rect">
                <a:avLst/>
              </a:prstGeom>
            </p:spPr>
          </p:pic>
          <p:sp>
            <p:nvSpPr>
              <p:cNvPr id="14" name="TextBox 13">
                <a:extLst>
                  <a:ext uri="{FF2B5EF4-FFF2-40B4-BE49-F238E27FC236}">
                    <a16:creationId xmlns:a16="http://schemas.microsoft.com/office/drawing/2014/main" id="{08A9DB47-B8EA-48D3-A075-6E2749373D4E}"/>
                  </a:ext>
                </a:extLst>
              </p:cNvPr>
              <p:cNvSpPr txBox="1"/>
              <p:nvPr/>
            </p:nvSpPr>
            <p:spPr>
              <a:xfrm>
                <a:off x="1143000" y="1895475"/>
                <a:ext cx="9144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Increase sales of most engaged customers by 20%, while delivering a significant improvement (3-5%) on all other customers</a:t>
                </a:r>
              </a:p>
            </p:txBody>
          </p:sp>
        </p:grpSp>
        <p:sp>
          <p:nvSpPr>
            <p:cNvPr id="8" name="Rectangle: Rounded Corners 7">
              <a:extLst>
                <a:ext uri="{FF2B5EF4-FFF2-40B4-BE49-F238E27FC236}">
                  <a16:creationId xmlns:a16="http://schemas.microsoft.com/office/drawing/2014/main" id="{E4D093B8-4FFC-4CE5-8EF3-416025B1B998}"/>
                </a:ext>
              </a:extLst>
            </p:cNvPr>
            <p:cNvSpPr/>
            <p:nvPr/>
          </p:nvSpPr>
          <p:spPr>
            <a:xfrm>
              <a:off x="209550" y="1933575"/>
              <a:ext cx="676275" cy="5715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67051BF-9811-4C58-9F36-90E8B5A3FC96}"/>
              </a:ext>
            </a:extLst>
          </p:cNvPr>
          <p:cNvGrpSpPr/>
          <p:nvPr/>
        </p:nvGrpSpPr>
        <p:grpSpPr>
          <a:xfrm>
            <a:off x="-560" y="2578776"/>
            <a:ext cx="12191999" cy="1084729"/>
            <a:chOff x="-560" y="3158377"/>
            <a:chExt cx="12191999" cy="1084729"/>
          </a:xfrm>
        </p:grpSpPr>
        <p:grpSp>
          <p:nvGrpSpPr>
            <p:cNvPr id="9" name="Group 8">
              <a:extLst>
                <a:ext uri="{FF2B5EF4-FFF2-40B4-BE49-F238E27FC236}">
                  <a16:creationId xmlns:a16="http://schemas.microsoft.com/office/drawing/2014/main" id="{F71B4EC0-83EF-4B3E-BE40-E24452F6B69F}"/>
                </a:ext>
              </a:extLst>
            </p:cNvPr>
            <p:cNvGrpSpPr/>
            <p:nvPr/>
          </p:nvGrpSpPr>
          <p:grpSpPr>
            <a:xfrm>
              <a:off x="-560" y="3158377"/>
              <a:ext cx="12191999" cy="1084729"/>
              <a:chOff x="-10085" y="1682002"/>
              <a:chExt cx="12191999" cy="1084729"/>
            </a:xfrm>
          </p:grpSpPr>
          <p:sp>
            <p:nvSpPr>
              <p:cNvPr id="10" name="Rectangle 9">
                <a:extLst>
                  <a:ext uri="{FF2B5EF4-FFF2-40B4-BE49-F238E27FC236}">
                    <a16:creationId xmlns:a16="http://schemas.microsoft.com/office/drawing/2014/main" id="{8948DBE5-F119-40E5-957C-8AB911ADB0DE}"/>
                  </a:ext>
                </a:extLst>
              </p:cNvPr>
              <p:cNvSpPr/>
              <p:nvPr/>
            </p:nvSpPr>
            <p:spPr>
              <a:xfrm>
                <a:off x="-10085" y="1682002"/>
                <a:ext cx="12191999" cy="10847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3" descr="Checkmark with solid fill">
                <a:extLst>
                  <a:ext uri="{FF2B5EF4-FFF2-40B4-BE49-F238E27FC236}">
                    <a16:creationId xmlns:a16="http://schemas.microsoft.com/office/drawing/2014/main" id="{0544D346-E5B9-450B-8A3A-160E4BD292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550" y="1771650"/>
                <a:ext cx="895350" cy="895350"/>
              </a:xfrm>
              <a:prstGeom prst="rect">
                <a:avLst/>
              </a:prstGeom>
            </p:spPr>
          </p:pic>
          <p:sp>
            <p:nvSpPr>
              <p:cNvPr id="12" name="TextBox 11">
                <a:extLst>
                  <a:ext uri="{FF2B5EF4-FFF2-40B4-BE49-F238E27FC236}">
                    <a16:creationId xmlns:a16="http://schemas.microsoft.com/office/drawing/2014/main" id="{AD3A7A46-76F3-4C2C-86E5-2E3C9C1FAB66}"/>
                  </a:ext>
                </a:extLst>
              </p:cNvPr>
              <p:cNvSpPr txBox="1"/>
              <p:nvPr/>
            </p:nvSpPr>
            <p:spPr>
              <a:xfrm>
                <a:off x="1143000" y="1895475"/>
                <a:ext cx="10953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Improve time between purchases for target customers by increasing frequency by 10%.  For all other customers, target increased frequency of 1-3%</a:t>
                </a:r>
              </a:p>
            </p:txBody>
          </p:sp>
        </p:grpSp>
        <p:sp>
          <p:nvSpPr>
            <p:cNvPr id="6" name="Rectangle: Rounded Corners 5">
              <a:extLst>
                <a:ext uri="{FF2B5EF4-FFF2-40B4-BE49-F238E27FC236}">
                  <a16:creationId xmlns:a16="http://schemas.microsoft.com/office/drawing/2014/main" id="{DCCEF715-7EA0-4A4B-8364-DF3AF4CFA369}"/>
                </a:ext>
              </a:extLst>
            </p:cNvPr>
            <p:cNvSpPr/>
            <p:nvPr/>
          </p:nvSpPr>
          <p:spPr>
            <a:xfrm>
              <a:off x="209550" y="3429000"/>
              <a:ext cx="676275" cy="5715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C4F6D2A-E55D-4F8B-BD88-43A2973D3A32}"/>
              </a:ext>
            </a:extLst>
          </p:cNvPr>
          <p:cNvGrpSpPr/>
          <p:nvPr/>
        </p:nvGrpSpPr>
        <p:grpSpPr>
          <a:xfrm>
            <a:off x="-10085" y="3881627"/>
            <a:ext cx="12191999" cy="1084729"/>
            <a:chOff x="-560" y="3158377"/>
            <a:chExt cx="12191999" cy="1084729"/>
          </a:xfrm>
        </p:grpSpPr>
        <p:grpSp>
          <p:nvGrpSpPr>
            <p:cNvPr id="18" name="Group 17">
              <a:extLst>
                <a:ext uri="{FF2B5EF4-FFF2-40B4-BE49-F238E27FC236}">
                  <a16:creationId xmlns:a16="http://schemas.microsoft.com/office/drawing/2014/main" id="{2FAB741E-5004-48E5-96DF-5745EC8E75AE}"/>
                </a:ext>
              </a:extLst>
            </p:cNvPr>
            <p:cNvGrpSpPr/>
            <p:nvPr/>
          </p:nvGrpSpPr>
          <p:grpSpPr>
            <a:xfrm>
              <a:off x="-560" y="3158377"/>
              <a:ext cx="12191999" cy="1084729"/>
              <a:chOff x="-10085" y="1682002"/>
              <a:chExt cx="12191999" cy="1084729"/>
            </a:xfrm>
          </p:grpSpPr>
          <p:sp>
            <p:nvSpPr>
              <p:cNvPr id="20" name="Rectangle 19">
                <a:extLst>
                  <a:ext uri="{FF2B5EF4-FFF2-40B4-BE49-F238E27FC236}">
                    <a16:creationId xmlns:a16="http://schemas.microsoft.com/office/drawing/2014/main" id="{2E88FDAD-41EC-4C72-8025-558740512870}"/>
                  </a:ext>
                </a:extLst>
              </p:cNvPr>
              <p:cNvSpPr/>
              <p:nvPr/>
            </p:nvSpPr>
            <p:spPr>
              <a:xfrm>
                <a:off x="-10085" y="1682002"/>
                <a:ext cx="12191999" cy="10847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13" descr="Checkmark with solid fill">
                <a:extLst>
                  <a:ext uri="{FF2B5EF4-FFF2-40B4-BE49-F238E27FC236}">
                    <a16:creationId xmlns:a16="http://schemas.microsoft.com/office/drawing/2014/main" id="{F51BF537-A2BC-4FF3-B2A6-1CF27D5949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550" y="1771650"/>
                <a:ext cx="895350" cy="895350"/>
              </a:xfrm>
              <a:prstGeom prst="rect">
                <a:avLst/>
              </a:prstGeom>
            </p:spPr>
          </p:pic>
          <p:sp>
            <p:nvSpPr>
              <p:cNvPr id="23" name="TextBox 22">
                <a:extLst>
                  <a:ext uri="{FF2B5EF4-FFF2-40B4-BE49-F238E27FC236}">
                    <a16:creationId xmlns:a16="http://schemas.microsoft.com/office/drawing/2014/main" id="{40194BE5-2450-4AE5-ABA2-E08A4DF2E99B}"/>
                  </a:ext>
                </a:extLst>
              </p:cNvPr>
              <p:cNvSpPr txBox="1"/>
              <p:nvPr/>
            </p:nvSpPr>
            <p:spPr>
              <a:xfrm>
                <a:off x="1143000" y="1895475"/>
                <a:ext cx="10953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Create custom recommendations &amp; promotions per customer segment to increase sales &amp; engagement.  Tailor each strategy to the segments </a:t>
                </a:r>
              </a:p>
            </p:txBody>
          </p:sp>
        </p:grpSp>
        <p:sp>
          <p:nvSpPr>
            <p:cNvPr id="19" name="Rectangle: Rounded Corners 18">
              <a:extLst>
                <a:ext uri="{FF2B5EF4-FFF2-40B4-BE49-F238E27FC236}">
                  <a16:creationId xmlns:a16="http://schemas.microsoft.com/office/drawing/2014/main" id="{D2DB6048-2C91-4393-AABC-9FB1C6CFB753}"/>
                </a:ext>
              </a:extLst>
            </p:cNvPr>
            <p:cNvSpPr/>
            <p:nvPr/>
          </p:nvSpPr>
          <p:spPr>
            <a:xfrm>
              <a:off x="209550" y="3429000"/>
              <a:ext cx="676275" cy="5715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D2FF0BC-52FB-442A-A376-BC6F9F01B3E7}"/>
              </a:ext>
            </a:extLst>
          </p:cNvPr>
          <p:cNvGrpSpPr/>
          <p:nvPr/>
        </p:nvGrpSpPr>
        <p:grpSpPr>
          <a:xfrm>
            <a:off x="-560" y="5184477"/>
            <a:ext cx="12191999" cy="1084729"/>
            <a:chOff x="-560" y="3158377"/>
            <a:chExt cx="12191999" cy="1084729"/>
          </a:xfrm>
        </p:grpSpPr>
        <p:grpSp>
          <p:nvGrpSpPr>
            <p:cNvPr id="25" name="Group 24">
              <a:extLst>
                <a:ext uri="{FF2B5EF4-FFF2-40B4-BE49-F238E27FC236}">
                  <a16:creationId xmlns:a16="http://schemas.microsoft.com/office/drawing/2014/main" id="{E1B37085-9974-4286-B95E-AF14307548D0}"/>
                </a:ext>
              </a:extLst>
            </p:cNvPr>
            <p:cNvGrpSpPr/>
            <p:nvPr/>
          </p:nvGrpSpPr>
          <p:grpSpPr>
            <a:xfrm>
              <a:off x="-560" y="3158377"/>
              <a:ext cx="12191999" cy="1084729"/>
              <a:chOff x="-10085" y="1682002"/>
              <a:chExt cx="12191999" cy="1084729"/>
            </a:xfrm>
          </p:grpSpPr>
          <p:sp>
            <p:nvSpPr>
              <p:cNvPr id="27" name="Rectangle 26">
                <a:extLst>
                  <a:ext uri="{FF2B5EF4-FFF2-40B4-BE49-F238E27FC236}">
                    <a16:creationId xmlns:a16="http://schemas.microsoft.com/office/drawing/2014/main" id="{03B3E922-3E02-43CB-BCC0-020E1429EBC5}"/>
                  </a:ext>
                </a:extLst>
              </p:cNvPr>
              <p:cNvSpPr/>
              <p:nvPr/>
            </p:nvSpPr>
            <p:spPr>
              <a:xfrm>
                <a:off x="-10085" y="1682002"/>
                <a:ext cx="12191999" cy="10847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13" descr="Checkmark with solid fill">
                <a:extLst>
                  <a:ext uri="{FF2B5EF4-FFF2-40B4-BE49-F238E27FC236}">
                    <a16:creationId xmlns:a16="http://schemas.microsoft.com/office/drawing/2014/main" id="{84EBF56F-3E31-4F91-B8A8-6227A82709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550" y="1771650"/>
                <a:ext cx="895350" cy="895350"/>
              </a:xfrm>
              <a:prstGeom prst="rect">
                <a:avLst/>
              </a:prstGeom>
            </p:spPr>
          </p:pic>
          <p:sp>
            <p:nvSpPr>
              <p:cNvPr id="29" name="TextBox 28">
                <a:extLst>
                  <a:ext uri="{FF2B5EF4-FFF2-40B4-BE49-F238E27FC236}">
                    <a16:creationId xmlns:a16="http://schemas.microsoft.com/office/drawing/2014/main" id="{B20BC9AC-8CBC-421C-8498-B3F8310B0319}"/>
                  </a:ext>
                </a:extLst>
              </p:cNvPr>
              <p:cNvSpPr txBox="1"/>
              <p:nvPr/>
            </p:nvSpPr>
            <p:spPr>
              <a:xfrm>
                <a:off x="1143000" y="1895475"/>
                <a:ext cx="10953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Increase customer spending rate by 1% each month.  The goal is to increase base rate overall by 12% at the end of the fiscal year. </a:t>
                </a:r>
              </a:p>
            </p:txBody>
          </p:sp>
        </p:grpSp>
        <p:sp>
          <p:nvSpPr>
            <p:cNvPr id="26" name="Rectangle: Rounded Corners 25">
              <a:extLst>
                <a:ext uri="{FF2B5EF4-FFF2-40B4-BE49-F238E27FC236}">
                  <a16:creationId xmlns:a16="http://schemas.microsoft.com/office/drawing/2014/main" id="{11C3C632-8418-4326-AF8D-AA856F94AC9A}"/>
                </a:ext>
              </a:extLst>
            </p:cNvPr>
            <p:cNvSpPr/>
            <p:nvPr/>
          </p:nvSpPr>
          <p:spPr>
            <a:xfrm>
              <a:off x="209550" y="3429000"/>
              <a:ext cx="676275" cy="5715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Arrow: Chevron 1">
            <a:extLst>
              <a:ext uri="{FF2B5EF4-FFF2-40B4-BE49-F238E27FC236}">
                <a16:creationId xmlns:a16="http://schemas.microsoft.com/office/drawing/2014/main" id="{C0E2C050-2768-834C-B35D-7F0485D4016D}"/>
              </a:ext>
            </a:extLst>
          </p:cNvPr>
          <p:cNvSpPr/>
          <p:nvPr/>
        </p:nvSpPr>
        <p:spPr>
          <a:xfrm>
            <a:off x="299837" y="6503746"/>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31" name="Arrow: Chevron 9">
            <a:extLst>
              <a:ext uri="{FF2B5EF4-FFF2-40B4-BE49-F238E27FC236}">
                <a16:creationId xmlns:a16="http://schemas.microsoft.com/office/drawing/2014/main" id="{082654E3-B286-244A-90D5-4A40B591122A}"/>
              </a:ext>
            </a:extLst>
          </p:cNvPr>
          <p:cNvSpPr/>
          <p:nvPr/>
        </p:nvSpPr>
        <p:spPr>
          <a:xfrm>
            <a:off x="2645666"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32" name="Arrow: Chevron 10">
            <a:extLst>
              <a:ext uri="{FF2B5EF4-FFF2-40B4-BE49-F238E27FC236}">
                <a16:creationId xmlns:a16="http://schemas.microsoft.com/office/drawing/2014/main" id="{7186E32E-5671-5747-9943-57D88E48C357}"/>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33" name="Arrow: Chevron 11">
            <a:extLst>
              <a:ext uri="{FF2B5EF4-FFF2-40B4-BE49-F238E27FC236}">
                <a16:creationId xmlns:a16="http://schemas.microsoft.com/office/drawing/2014/main" id="{E2A1E296-E854-2249-9B55-0F24A30B3B4A}"/>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34" name="Arrow: Chevron 12">
            <a:extLst>
              <a:ext uri="{FF2B5EF4-FFF2-40B4-BE49-F238E27FC236}">
                <a16:creationId xmlns:a16="http://schemas.microsoft.com/office/drawing/2014/main" id="{6C3DF9E3-7CE4-BA44-85B8-46A29E0E67F1}"/>
              </a:ext>
            </a:extLst>
          </p:cNvPr>
          <p:cNvSpPr/>
          <p:nvPr/>
        </p:nvSpPr>
        <p:spPr>
          <a:xfrm>
            <a:off x="4991495"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3114152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Executive Summary</a:t>
            </a:r>
            <a:endParaRPr lang="en-US" dirty="0"/>
          </a:p>
        </p:txBody>
      </p:sp>
      <p:sp>
        <p:nvSpPr>
          <p:cNvPr id="5" name="TextBox 4">
            <a:extLst>
              <a:ext uri="{FF2B5EF4-FFF2-40B4-BE49-F238E27FC236}">
                <a16:creationId xmlns:a16="http://schemas.microsoft.com/office/drawing/2014/main" id="{8A766509-D617-470B-A8C3-E81DC1686B3A}"/>
              </a:ext>
            </a:extLst>
          </p:cNvPr>
          <p:cNvSpPr txBox="1"/>
          <p:nvPr/>
        </p:nvSpPr>
        <p:spPr>
          <a:xfrm>
            <a:off x="27048" y="1593874"/>
            <a:ext cx="61871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spc="600" dirty="0"/>
              <a:t>CONSUMER SEGMENTATION</a:t>
            </a:r>
          </a:p>
          <a:p>
            <a:pPr algn="ctr"/>
            <a:endParaRPr lang="en-US" sz="2800" dirty="0">
              <a:cs typeface="Calibri"/>
            </a:endParaRPr>
          </a:p>
        </p:txBody>
      </p:sp>
      <p:sp>
        <p:nvSpPr>
          <p:cNvPr id="14" name="TextBox 13">
            <a:extLst>
              <a:ext uri="{FF2B5EF4-FFF2-40B4-BE49-F238E27FC236}">
                <a16:creationId xmlns:a16="http://schemas.microsoft.com/office/drawing/2014/main" id="{C0FD8716-7C11-471F-AD57-F0D55EED58B8}"/>
              </a:ext>
            </a:extLst>
          </p:cNvPr>
          <p:cNvSpPr txBox="1"/>
          <p:nvPr/>
        </p:nvSpPr>
        <p:spPr>
          <a:xfrm>
            <a:off x="1025989" y="3201177"/>
            <a:ext cx="51508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00B050"/>
                </a:solidFill>
              </a:rPr>
              <a:t>The Target Customers:</a:t>
            </a:r>
          </a:p>
          <a:p>
            <a:r>
              <a:rPr lang="en-US" sz="1400" dirty="0"/>
              <a:t>Most frequent customers, highest money spent, long time members</a:t>
            </a:r>
          </a:p>
          <a:p>
            <a:r>
              <a:rPr lang="en-US" sz="1400" i="1" dirty="0">
                <a:cs typeface="Calibri"/>
              </a:rPr>
              <a:t>26% of userbase</a:t>
            </a:r>
          </a:p>
        </p:txBody>
      </p:sp>
      <p:pic>
        <p:nvPicPr>
          <p:cNvPr id="15" name="Graphic 15" descr="Turtle with solid fill">
            <a:extLst>
              <a:ext uri="{FF2B5EF4-FFF2-40B4-BE49-F238E27FC236}">
                <a16:creationId xmlns:a16="http://schemas.microsoft.com/office/drawing/2014/main" id="{6EE34F4E-2071-4D86-9C75-2ED6207FF2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328" y="5131565"/>
            <a:ext cx="894387" cy="921822"/>
          </a:xfrm>
          <a:prstGeom prst="rect">
            <a:avLst/>
          </a:prstGeom>
        </p:spPr>
      </p:pic>
      <p:sp>
        <p:nvSpPr>
          <p:cNvPr id="17" name="TextBox 16">
            <a:extLst>
              <a:ext uri="{FF2B5EF4-FFF2-40B4-BE49-F238E27FC236}">
                <a16:creationId xmlns:a16="http://schemas.microsoft.com/office/drawing/2014/main" id="{5350CEDB-892C-4E2B-9C62-80E4801F9D3A}"/>
              </a:ext>
            </a:extLst>
          </p:cNvPr>
          <p:cNvSpPr txBox="1"/>
          <p:nvPr/>
        </p:nvSpPr>
        <p:spPr>
          <a:xfrm>
            <a:off x="1025989" y="5314723"/>
            <a:ext cx="472166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F6600"/>
                </a:solidFill>
                <a:cs typeface="Calibri"/>
              </a:rPr>
              <a:t>The Old Reliable Customers</a:t>
            </a:r>
            <a:endParaRPr lang="en-US" sz="1400" b="1" dirty="0">
              <a:solidFill>
                <a:srgbClr val="FF6600"/>
              </a:solidFill>
            </a:endParaRPr>
          </a:p>
          <a:p>
            <a:r>
              <a:rPr lang="en-US" sz="1400" i="1" dirty="0"/>
              <a:t>Long-time members, medium-spenders but reliable</a:t>
            </a:r>
            <a:endParaRPr lang="en-US" i="1" dirty="0">
              <a:cs typeface="Calibri" panose="020F0502020204030204"/>
            </a:endParaRPr>
          </a:p>
          <a:p>
            <a:r>
              <a:rPr lang="en-US" sz="1400" dirty="0">
                <a:cs typeface="Calibri"/>
              </a:rPr>
              <a:t>22% of userbase</a:t>
            </a:r>
          </a:p>
        </p:txBody>
      </p:sp>
      <p:pic>
        <p:nvPicPr>
          <p:cNvPr id="16" name="Graphic 17" descr="Baby crawling with solid fill">
            <a:extLst>
              <a:ext uri="{FF2B5EF4-FFF2-40B4-BE49-F238E27FC236}">
                <a16:creationId xmlns:a16="http://schemas.microsoft.com/office/drawing/2014/main" id="{C865FB0F-23D0-4505-A0C3-4E00A0AB7D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10" y="2013397"/>
            <a:ext cx="1056023" cy="1056023"/>
          </a:xfrm>
          <a:prstGeom prst="rect">
            <a:avLst/>
          </a:prstGeom>
        </p:spPr>
      </p:pic>
      <p:sp>
        <p:nvSpPr>
          <p:cNvPr id="19" name="TextBox 18">
            <a:extLst>
              <a:ext uri="{FF2B5EF4-FFF2-40B4-BE49-F238E27FC236}">
                <a16:creationId xmlns:a16="http://schemas.microsoft.com/office/drawing/2014/main" id="{B49932E9-4DAF-4DB5-B93F-E42B2B3EF015}"/>
              </a:ext>
            </a:extLst>
          </p:cNvPr>
          <p:cNvSpPr txBox="1"/>
          <p:nvPr/>
        </p:nvSpPr>
        <p:spPr>
          <a:xfrm>
            <a:off x="1025989" y="2229165"/>
            <a:ext cx="42702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chemeClr val="accent2"/>
                </a:solidFill>
                <a:cs typeface="Calibri"/>
              </a:rPr>
              <a:t>The New Customers</a:t>
            </a:r>
            <a:endParaRPr lang="en-US" sz="1400" b="1" dirty="0">
              <a:solidFill>
                <a:schemeClr val="accent2"/>
              </a:solidFill>
            </a:endParaRPr>
          </a:p>
          <a:p>
            <a:r>
              <a:rPr lang="en-US" sz="1400" dirty="0"/>
              <a:t>New</a:t>
            </a:r>
            <a:r>
              <a:rPr lang="en-US" sz="1400" dirty="0">
                <a:cs typeface="Calibri"/>
              </a:rPr>
              <a:t> members, low spend and low frequency so far</a:t>
            </a:r>
            <a:endParaRPr lang="en-US" dirty="0"/>
          </a:p>
          <a:p>
            <a:r>
              <a:rPr lang="en-US" sz="1400" i="1" dirty="0">
                <a:cs typeface="Calibri"/>
              </a:rPr>
              <a:t>36% of userbase</a:t>
            </a:r>
          </a:p>
        </p:txBody>
      </p:sp>
      <p:pic>
        <p:nvPicPr>
          <p:cNvPr id="18" name="Graphic 19" descr="Help with solid fill">
            <a:extLst>
              <a:ext uri="{FF2B5EF4-FFF2-40B4-BE49-F238E27FC236}">
                <a16:creationId xmlns:a16="http://schemas.microsoft.com/office/drawing/2014/main" id="{28F8244D-8A69-436F-B616-646043A87B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328" y="4153752"/>
            <a:ext cx="894387" cy="894387"/>
          </a:xfrm>
          <a:prstGeom prst="rect">
            <a:avLst/>
          </a:prstGeom>
        </p:spPr>
      </p:pic>
      <p:sp>
        <p:nvSpPr>
          <p:cNvPr id="22" name="TextBox 21">
            <a:extLst>
              <a:ext uri="{FF2B5EF4-FFF2-40B4-BE49-F238E27FC236}">
                <a16:creationId xmlns:a16="http://schemas.microsoft.com/office/drawing/2014/main" id="{BD57557E-9A66-4915-9A4A-2D64B5D9709B}"/>
              </a:ext>
            </a:extLst>
          </p:cNvPr>
          <p:cNvSpPr txBox="1"/>
          <p:nvPr/>
        </p:nvSpPr>
        <p:spPr>
          <a:xfrm>
            <a:off x="1025989" y="4200514"/>
            <a:ext cx="552745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7030A0"/>
                </a:solidFill>
                <a:cs typeface="Calibri"/>
              </a:rPr>
              <a:t>The Reluctant Customers</a:t>
            </a:r>
          </a:p>
          <a:p>
            <a:r>
              <a:rPr lang="en-US" sz="1400" dirty="0">
                <a:cs typeface="Calibri"/>
              </a:rPr>
              <a:t>Long-time members, low spend, low frequency</a:t>
            </a:r>
            <a:endParaRPr lang="en-US" dirty="0"/>
          </a:p>
          <a:p>
            <a:r>
              <a:rPr lang="en-US" sz="1400" i="1" dirty="0">
                <a:cs typeface="Calibri"/>
              </a:rPr>
              <a:t>16% of userbase</a:t>
            </a:r>
          </a:p>
        </p:txBody>
      </p:sp>
      <p:graphicFrame>
        <p:nvGraphicFramePr>
          <p:cNvPr id="9" name="Diagram 8">
            <a:extLst>
              <a:ext uri="{FF2B5EF4-FFF2-40B4-BE49-F238E27FC236}">
                <a16:creationId xmlns:a16="http://schemas.microsoft.com/office/drawing/2014/main" id="{1F5283F4-FA03-46B6-86E0-AAD507B7143E}"/>
              </a:ext>
            </a:extLst>
          </p:cNvPr>
          <p:cNvGraphicFramePr/>
          <p:nvPr>
            <p:extLst>
              <p:ext uri="{D42A27DB-BD31-4B8C-83A1-F6EECF244321}">
                <p14:modId xmlns:p14="http://schemas.microsoft.com/office/powerpoint/2010/main" val="4236433581"/>
              </p:ext>
            </p:extLst>
          </p:nvPr>
        </p:nvGraphicFramePr>
        <p:xfrm>
          <a:off x="6712933" y="1707502"/>
          <a:ext cx="5169387" cy="41241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TextBox 26">
            <a:extLst>
              <a:ext uri="{FF2B5EF4-FFF2-40B4-BE49-F238E27FC236}">
                <a16:creationId xmlns:a16="http://schemas.microsoft.com/office/drawing/2014/main" id="{0742B091-21C3-4C25-AD36-61411CF5B264}"/>
              </a:ext>
            </a:extLst>
          </p:cNvPr>
          <p:cNvSpPr txBox="1"/>
          <p:nvPr/>
        </p:nvSpPr>
        <p:spPr>
          <a:xfrm>
            <a:off x="6484776" y="1593874"/>
            <a:ext cx="536930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spc="600" dirty="0"/>
              <a:t>RESULTS</a:t>
            </a:r>
          </a:p>
          <a:p>
            <a:pPr algn="ctr"/>
            <a:endParaRPr lang="en-US" sz="2800" dirty="0">
              <a:cs typeface="Calibri"/>
            </a:endParaRPr>
          </a:p>
        </p:txBody>
      </p:sp>
      <p:pic>
        <p:nvPicPr>
          <p:cNvPr id="28" name="Graphic 13" descr="Books with solid fill">
            <a:extLst>
              <a:ext uri="{FF2B5EF4-FFF2-40B4-BE49-F238E27FC236}">
                <a16:creationId xmlns:a16="http://schemas.microsoft.com/office/drawing/2014/main" id="{FF77D7EF-7B0A-4018-9FC9-3203BF4D5E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25501" y="2390847"/>
            <a:ext cx="917478" cy="917478"/>
          </a:xfrm>
          <a:prstGeom prst="rect">
            <a:avLst/>
          </a:prstGeom>
        </p:spPr>
      </p:pic>
      <p:pic>
        <p:nvPicPr>
          <p:cNvPr id="29" name="Graphic 17" descr="Baby crawling with solid fill">
            <a:extLst>
              <a:ext uri="{FF2B5EF4-FFF2-40B4-BE49-F238E27FC236}">
                <a16:creationId xmlns:a16="http://schemas.microsoft.com/office/drawing/2014/main" id="{0767FCD7-8AC1-4D79-8F68-6E42789B88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5103" y="3782058"/>
            <a:ext cx="908856" cy="908856"/>
          </a:xfrm>
          <a:prstGeom prst="rect">
            <a:avLst/>
          </a:prstGeom>
        </p:spPr>
      </p:pic>
      <p:pic>
        <p:nvPicPr>
          <p:cNvPr id="30" name="Graphic 19" descr="Help with solid fill">
            <a:extLst>
              <a:ext uri="{FF2B5EF4-FFF2-40B4-BE49-F238E27FC236}">
                <a16:creationId xmlns:a16="http://schemas.microsoft.com/office/drawing/2014/main" id="{878D8C58-0F9F-452D-A50D-530A6A9AFA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65103" y="4593889"/>
            <a:ext cx="634594" cy="634594"/>
          </a:xfrm>
          <a:prstGeom prst="rect">
            <a:avLst/>
          </a:prstGeom>
        </p:spPr>
      </p:pic>
      <p:pic>
        <p:nvPicPr>
          <p:cNvPr id="31" name="Graphic 15" descr="Turtle with solid fill">
            <a:extLst>
              <a:ext uri="{FF2B5EF4-FFF2-40B4-BE49-F238E27FC236}">
                <a16:creationId xmlns:a16="http://schemas.microsoft.com/office/drawing/2014/main" id="{D1827437-1673-45CD-AD8F-31EC6BE8D8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03792" y="4319627"/>
            <a:ext cx="720473" cy="742573"/>
          </a:xfrm>
          <a:prstGeom prst="rect">
            <a:avLst/>
          </a:prstGeom>
        </p:spPr>
      </p:pic>
      <p:pic>
        <p:nvPicPr>
          <p:cNvPr id="20" name="Graphic 19" descr="Bullseye with solid fill">
            <a:extLst>
              <a:ext uri="{FF2B5EF4-FFF2-40B4-BE49-F238E27FC236}">
                <a16:creationId xmlns:a16="http://schemas.microsoft.com/office/drawing/2014/main" id="{3AF2014F-349D-41F8-81AC-3DEEE6FE197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7201" y="3137172"/>
            <a:ext cx="866674" cy="866674"/>
          </a:xfrm>
          <a:prstGeom prst="rect">
            <a:avLst/>
          </a:prstGeom>
        </p:spPr>
      </p:pic>
    </p:spTree>
    <p:extLst>
      <p:ext uri="{BB962C8B-B14F-4D97-AF65-F5344CB8AC3E}">
        <p14:creationId xmlns:p14="http://schemas.microsoft.com/office/powerpoint/2010/main" val="302277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B64CD0E-C466-4BA2-A5BF-EC3D1D59298D}"/>
              </a:ext>
            </a:extLst>
          </p:cNvPr>
          <p:cNvSpPr>
            <a:spLocks noGrp="1"/>
          </p:cNvSpPr>
          <p:nvPr>
            <p:ph type="title"/>
          </p:nvPr>
        </p:nvSpPr>
        <p:spPr>
          <a:xfrm>
            <a:off x="1097280" y="286603"/>
            <a:ext cx="10058400" cy="1450757"/>
          </a:xfrm>
        </p:spPr>
        <p:txBody>
          <a:bodyPr anchor="ctr"/>
          <a:lstStyle/>
          <a:p>
            <a:r>
              <a:rPr lang="en-US" dirty="0">
                <a:cs typeface="Calibri Light"/>
              </a:rPr>
              <a:t>Industry Background</a:t>
            </a:r>
          </a:p>
        </p:txBody>
      </p:sp>
      <p:pic>
        <p:nvPicPr>
          <p:cNvPr id="1026" name="Picture 2" descr="The U.S. online book services market size">
            <a:extLst>
              <a:ext uri="{FF2B5EF4-FFF2-40B4-BE49-F238E27FC236}">
                <a16:creationId xmlns:a16="http://schemas.microsoft.com/office/drawing/2014/main" id="{AB6FA608-3B14-E143-B5A2-16FF39FF4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29367"/>
            <a:ext cx="6096001" cy="304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FA804F-EBA3-0745-B274-82F42A40AEEA}"/>
              </a:ext>
            </a:extLst>
          </p:cNvPr>
          <p:cNvSpPr/>
          <p:nvPr/>
        </p:nvSpPr>
        <p:spPr>
          <a:xfrm>
            <a:off x="430014" y="1929367"/>
            <a:ext cx="5476515" cy="3493264"/>
          </a:xfrm>
          <a:prstGeom prst="rect">
            <a:avLst/>
          </a:prstGeom>
        </p:spPr>
        <p:txBody>
          <a:bodyPr wrap="square">
            <a:spAutoFit/>
          </a:bodyPr>
          <a:lstStyle/>
          <a:p>
            <a:pPr marL="285750" indent="-285750">
              <a:buFont typeface="Arial" panose="020B0604020202020204" pitchFamily="34" charset="0"/>
              <a:buChar char="•"/>
            </a:pPr>
            <a:r>
              <a:rPr lang="en-US" sz="1700" dirty="0">
                <a:solidFill>
                  <a:srgbClr val="363636"/>
                </a:solidFill>
                <a:latin typeface="Calibri" panose="020F0502020204030204" pitchFamily="34" charset="0"/>
                <a:cs typeface="Calibri" panose="020F0502020204030204" pitchFamily="34" charset="0"/>
              </a:rPr>
              <a:t>The global online book services market size was valued at USD 17.7 billion in 2019</a:t>
            </a:r>
          </a:p>
          <a:p>
            <a:pPr marL="285750" indent="-285750">
              <a:buFont typeface="Arial" panose="020B0604020202020204" pitchFamily="34" charset="0"/>
              <a:buChar char="•"/>
            </a:pPr>
            <a:endParaRPr lang="en-US" sz="1700" dirty="0">
              <a:solidFill>
                <a:srgbClr val="363636"/>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700" dirty="0">
                <a:solidFill>
                  <a:srgbClr val="363636"/>
                </a:solidFill>
                <a:latin typeface="Calibri" panose="020F0502020204030204" pitchFamily="34" charset="0"/>
                <a:cs typeface="Calibri" panose="020F0502020204030204" pitchFamily="34" charset="0"/>
              </a:rPr>
              <a:t>Expected to grow at a compound annual growth rate (CAGR) of 5.8% from 2020 to 2027</a:t>
            </a:r>
          </a:p>
          <a:p>
            <a:endParaRPr lang="en-US" sz="1700" dirty="0">
              <a:solidFill>
                <a:srgbClr val="363636"/>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700" dirty="0"/>
              <a:t>Increasing consumers’ inclination towards reading books online or e-book rather than print one, </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Usage growth of smartphones and tablets is spawning more and more digital readers</a:t>
            </a:r>
          </a:p>
          <a:p>
            <a:pPr marL="285750" indent="-285750">
              <a:buFont typeface="Arial" panose="020B0604020202020204" pitchFamily="34" charset="0"/>
              <a:buChar char="•"/>
            </a:pPr>
            <a:endParaRPr lang="en-US" sz="17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Key companies: Amazon; Apple; Barnes &amp; Noble; Google</a:t>
            </a:r>
          </a:p>
        </p:txBody>
      </p:sp>
      <p:sp>
        <p:nvSpPr>
          <p:cNvPr id="5" name="Rectangle 4">
            <a:extLst>
              <a:ext uri="{FF2B5EF4-FFF2-40B4-BE49-F238E27FC236}">
                <a16:creationId xmlns:a16="http://schemas.microsoft.com/office/drawing/2014/main" id="{0E00A00F-99BA-074A-9F8F-B43FA487392C}"/>
              </a:ext>
            </a:extLst>
          </p:cNvPr>
          <p:cNvSpPr/>
          <p:nvPr/>
        </p:nvSpPr>
        <p:spPr>
          <a:xfrm>
            <a:off x="166405" y="6006514"/>
            <a:ext cx="3105664" cy="246221"/>
          </a:xfrm>
          <a:prstGeom prst="rect">
            <a:avLst/>
          </a:prstGeom>
        </p:spPr>
        <p:txBody>
          <a:bodyPr wrap="square">
            <a:spAutoFit/>
          </a:bodyPr>
          <a:lstStyle/>
          <a:p>
            <a:r>
              <a:rPr lang="en-US" sz="1000" dirty="0">
                <a:solidFill>
                  <a:srgbClr val="363636"/>
                </a:solidFill>
                <a:latin typeface="Calibri" panose="020F0502020204030204" pitchFamily="34" charset="0"/>
                <a:cs typeface="Calibri" panose="020F0502020204030204" pitchFamily="34" charset="0"/>
              </a:rPr>
              <a:t>Source: </a:t>
            </a:r>
            <a:r>
              <a:rPr lang="en-US" sz="1000" dirty="0" err="1">
                <a:solidFill>
                  <a:srgbClr val="363636"/>
                </a:solidFill>
                <a:latin typeface="Calibri" panose="020F0502020204030204" pitchFamily="34" charset="0"/>
                <a:cs typeface="Calibri" panose="020F0502020204030204" pitchFamily="34" charset="0"/>
              </a:rPr>
              <a:t>grandviewresearch.com</a:t>
            </a:r>
            <a:endParaRPr lang="en-US" sz="1000" dirty="0">
              <a:latin typeface="Calibri" panose="020F0502020204030204" pitchFamily="34" charset="0"/>
              <a:cs typeface="Calibri" panose="020F0502020204030204" pitchFamily="34" charset="0"/>
            </a:endParaRPr>
          </a:p>
        </p:txBody>
      </p:sp>
      <p:sp>
        <p:nvSpPr>
          <p:cNvPr id="7" name="Arrow: Chevron 14">
            <a:extLst>
              <a:ext uri="{FF2B5EF4-FFF2-40B4-BE49-F238E27FC236}">
                <a16:creationId xmlns:a16="http://schemas.microsoft.com/office/drawing/2014/main" id="{BC26516F-EEC8-0E49-A24B-335EB74B372A}"/>
              </a:ext>
            </a:extLst>
          </p:cNvPr>
          <p:cNvSpPr/>
          <p:nvPr/>
        </p:nvSpPr>
        <p:spPr>
          <a:xfrm>
            <a:off x="299837"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8" name="Arrow: Chevron 15">
            <a:extLst>
              <a:ext uri="{FF2B5EF4-FFF2-40B4-BE49-F238E27FC236}">
                <a16:creationId xmlns:a16="http://schemas.microsoft.com/office/drawing/2014/main" id="{F89D3D0F-5E3C-DA44-AEF2-E0F511F9C740}"/>
              </a:ext>
            </a:extLst>
          </p:cNvPr>
          <p:cNvSpPr/>
          <p:nvPr/>
        </p:nvSpPr>
        <p:spPr>
          <a:xfrm>
            <a:off x="2645666" y="6503746"/>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9" name="Arrow: Chevron 16">
            <a:extLst>
              <a:ext uri="{FF2B5EF4-FFF2-40B4-BE49-F238E27FC236}">
                <a16:creationId xmlns:a16="http://schemas.microsoft.com/office/drawing/2014/main" id="{37745C39-10C4-2946-9101-EA1EF9D09163}"/>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10" name="Arrow: Chevron 17">
            <a:extLst>
              <a:ext uri="{FF2B5EF4-FFF2-40B4-BE49-F238E27FC236}">
                <a16:creationId xmlns:a16="http://schemas.microsoft.com/office/drawing/2014/main" id="{6CB471E7-310B-214B-9547-B7A10E184D77}"/>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11" name="Arrow: Chevron 18">
            <a:extLst>
              <a:ext uri="{FF2B5EF4-FFF2-40B4-BE49-F238E27FC236}">
                <a16:creationId xmlns:a16="http://schemas.microsoft.com/office/drawing/2014/main" id="{7E0F717C-171C-8D44-916F-5638C50AEA41}"/>
              </a:ext>
            </a:extLst>
          </p:cNvPr>
          <p:cNvSpPr/>
          <p:nvPr/>
        </p:nvSpPr>
        <p:spPr>
          <a:xfrm>
            <a:off x="4991495"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1109500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B64CD0E-C466-4BA2-A5BF-EC3D1D59298D}"/>
              </a:ext>
            </a:extLst>
          </p:cNvPr>
          <p:cNvSpPr>
            <a:spLocks noGrp="1"/>
          </p:cNvSpPr>
          <p:nvPr>
            <p:ph type="title"/>
          </p:nvPr>
        </p:nvSpPr>
        <p:spPr>
          <a:xfrm>
            <a:off x="603010" y="298960"/>
            <a:ext cx="10058400" cy="1450757"/>
          </a:xfrm>
        </p:spPr>
        <p:txBody>
          <a:bodyPr anchor="ctr"/>
          <a:lstStyle/>
          <a:p>
            <a:r>
              <a:rPr lang="en-US" dirty="0">
                <a:cs typeface="Calibri Light"/>
              </a:rPr>
              <a:t>Case Study - Amazon</a:t>
            </a:r>
          </a:p>
        </p:txBody>
      </p:sp>
      <p:graphicFrame>
        <p:nvGraphicFramePr>
          <p:cNvPr id="4" name="Diagram 3">
            <a:extLst>
              <a:ext uri="{FF2B5EF4-FFF2-40B4-BE49-F238E27FC236}">
                <a16:creationId xmlns:a16="http://schemas.microsoft.com/office/drawing/2014/main" id="{6485E8E7-EF84-D447-85FF-5D04CF1B5DA2}"/>
              </a:ext>
            </a:extLst>
          </p:cNvPr>
          <p:cNvGraphicFramePr/>
          <p:nvPr>
            <p:extLst>
              <p:ext uri="{D42A27DB-BD31-4B8C-83A1-F6EECF244321}">
                <p14:modId xmlns:p14="http://schemas.microsoft.com/office/powerpoint/2010/main" val="3272455560"/>
              </p:ext>
            </p:extLst>
          </p:nvPr>
        </p:nvGraphicFramePr>
        <p:xfrm>
          <a:off x="957923" y="1915297"/>
          <a:ext cx="10608001" cy="3941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57F1969F-2381-EB47-BE59-91060F9BBF66}"/>
              </a:ext>
            </a:extLst>
          </p:cNvPr>
          <p:cNvSpPr/>
          <p:nvPr/>
        </p:nvSpPr>
        <p:spPr>
          <a:xfrm>
            <a:off x="166405" y="6006514"/>
            <a:ext cx="3105664" cy="246221"/>
          </a:xfrm>
          <a:prstGeom prst="rect">
            <a:avLst/>
          </a:prstGeom>
        </p:spPr>
        <p:txBody>
          <a:bodyPr wrap="square">
            <a:spAutoFit/>
          </a:bodyPr>
          <a:lstStyle/>
          <a:p>
            <a:r>
              <a:rPr lang="en-US" sz="1000" dirty="0">
                <a:solidFill>
                  <a:srgbClr val="363636"/>
                </a:solidFill>
                <a:latin typeface="Calibri" panose="020F0502020204030204" pitchFamily="34" charset="0"/>
                <a:cs typeface="Calibri" panose="020F0502020204030204" pitchFamily="34" charset="0"/>
              </a:rPr>
              <a:t>Sources: </a:t>
            </a:r>
            <a:r>
              <a:rPr lang="en-US" sz="1000" dirty="0" err="1">
                <a:solidFill>
                  <a:srgbClr val="363636"/>
                </a:solidFill>
                <a:latin typeface="Calibri" panose="020F0502020204030204" pitchFamily="34" charset="0"/>
                <a:cs typeface="Calibri" panose="020F0502020204030204" pitchFamily="34" charset="0"/>
              </a:rPr>
              <a:t>publishingperspectives.com</a:t>
            </a:r>
            <a:r>
              <a:rPr lang="en-US" sz="1000" dirty="0">
                <a:solidFill>
                  <a:srgbClr val="363636"/>
                </a:solidFill>
                <a:latin typeface="Calibri" panose="020F0502020204030204" pitchFamily="34" charset="0"/>
                <a:cs typeface="Calibri" panose="020F0502020204030204" pitchFamily="34" charset="0"/>
              </a:rPr>
              <a:t>, </a:t>
            </a:r>
            <a:r>
              <a:rPr lang="en-US" sz="1000" dirty="0" err="1">
                <a:solidFill>
                  <a:srgbClr val="363636"/>
                </a:solidFill>
                <a:latin typeface="Calibri" panose="020F0502020204030204" pitchFamily="34" charset="0"/>
                <a:cs typeface="Calibri" panose="020F0502020204030204" pitchFamily="34" charset="0"/>
              </a:rPr>
              <a:t>rejoiner.com</a:t>
            </a:r>
            <a:endParaRPr lang="en-US" sz="1000" dirty="0">
              <a:latin typeface="Calibri" panose="020F0502020204030204" pitchFamily="34" charset="0"/>
              <a:cs typeface="Calibri" panose="020F0502020204030204" pitchFamily="34" charset="0"/>
            </a:endParaRPr>
          </a:p>
        </p:txBody>
      </p:sp>
      <p:sp>
        <p:nvSpPr>
          <p:cNvPr id="8" name="Arrow: Chevron 14">
            <a:extLst>
              <a:ext uri="{FF2B5EF4-FFF2-40B4-BE49-F238E27FC236}">
                <a16:creationId xmlns:a16="http://schemas.microsoft.com/office/drawing/2014/main" id="{536ED81E-EC93-464F-AED4-74E885A8D76F}"/>
              </a:ext>
            </a:extLst>
          </p:cNvPr>
          <p:cNvSpPr/>
          <p:nvPr/>
        </p:nvSpPr>
        <p:spPr>
          <a:xfrm>
            <a:off x="299837"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9" name="Arrow: Chevron 15">
            <a:extLst>
              <a:ext uri="{FF2B5EF4-FFF2-40B4-BE49-F238E27FC236}">
                <a16:creationId xmlns:a16="http://schemas.microsoft.com/office/drawing/2014/main" id="{FD3360C3-3A17-A043-800F-05B8B054521B}"/>
              </a:ext>
            </a:extLst>
          </p:cNvPr>
          <p:cNvSpPr/>
          <p:nvPr/>
        </p:nvSpPr>
        <p:spPr>
          <a:xfrm>
            <a:off x="2645666" y="6503746"/>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10" name="Arrow: Chevron 16">
            <a:extLst>
              <a:ext uri="{FF2B5EF4-FFF2-40B4-BE49-F238E27FC236}">
                <a16:creationId xmlns:a16="http://schemas.microsoft.com/office/drawing/2014/main" id="{617C42FF-DF98-C242-A8EC-1F0F2177872C}"/>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11" name="Arrow: Chevron 17">
            <a:extLst>
              <a:ext uri="{FF2B5EF4-FFF2-40B4-BE49-F238E27FC236}">
                <a16:creationId xmlns:a16="http://schemas.microsoft.com/office/drawing/2014/main" id="{C384E0C3-4BCD-F744-9379-D1E9ABB5D646}"/>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12" name="Arrow: Chevron 18">
            <a:extLst>
              <a:ext uri="{FF2B5EF4-FFF2-40B4-BE49-F238E27FC236}">
                <a16:creationId xmlns:a16="http://schemas.microsoft.com/office/drawing/2014/main" id="{372B491B-FE82-1B4F-BE9F-71D67C362658}"/>
              </a:ext>
            </a:extLst>
          </p:cNvPr>
          <p:cNvSpPr/>
          <p:nvPr/>
        </p:nvSpPr>
        <p:spPr>
          <a:xfrm>
            <a:off x="4991495"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2126364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Our Selected Team</a:t>
            </a:r>
            <a:endParaRPr lang="en-US" dirty="0"/>
          </a:p>
        </p:txBody>
      </p:sp>
      <p:sp>
        <p:nvSpPr>
          <p:cNvPr id="4" name="Rectangle 1">
            <a:extLst>
              <a:ext uri="{FF2B5EF4-FFF2-40B4-BE49-F238E27FC236}">
                <a16:creationId xmlns:a16="http://schemas.microsoft.com/office/drawing/2014/main" id="{54E6B421-80BC-4439-AF8D-12A6F92B62E5}"/>
              </a:ext>
            </a:extLst>
          </p:cNvPr>
          <p:cNvSpPr>
            <a:spLocks noChangeArrowheads="1"/>
          </p:cNvSpPr>
          <p:nvPr/>
        </p:nvSpPr>
        <p:spPr bwMode="auto">
          <a:xfrm>
            <a:off x="5445125" y="1530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7" name="Straight Connector 6">
            <a:extLst>
              <a:ext uri="{FF2B5EF4-FFF2-40B4-BE49-F238E27FC236}">
                <a16:creationId xmlns:a16="http://schemas.microsoft.com/office/drawing/2014/main" id="{E2197F7A-5FA8-43B1-B0F2-1EDDA8112DFA}"/>
              </a:ext>
            </a:extLst>
          </p:cNvPr>
          <p:cNvCxnSpPr>
            <a:cxnSpLocks/>
          </p:cNvCxnSpPr>
          <p:nvPr/>
        </p:nvCxnSpPr>
        <p:spPr>
          <a:xfrm>
            <a:off x="-2" y="3806892"/>
            <a:ext cx="12192002"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D08E188-C51E-447E-A781-E64785078BB8}"/>
              </a:ext>
            </a:extLst>
          </p:cNvPr>
          <p:cNvGrpSpPr/>
          <p:nvPr/>
        </p:nvGrpSpPr>
        <p:grpSpPr>
          <a:xfrm>
            <a:off x="83978" y="1783079"/>
            <a:ext cx="2864498" cy="2017532"/>
            <a:chOff x="0" y="1780028"/>
            <a:chExt cx="2864498" cy="2017532"/>
          </a:xfrm>
        </p:grpSpPr>
        <p:cxnSp>
          <p:nvCxnSpPr>
            <p:cNvPr id="10" name="Straight Connector 9">
              <a:extLst>
                <a:ext uri="{FF2B5EF4-FFF2-40B4-BE49-F238E27FC236}">
                  <a16:creationId xmlns:a16="http://schemas.microsoft.com/office/drawing/2014/main" id="{B584FAA9-D0FF-4483-BBED-300E2BF3514E}"/>
                </a:ext>
              </a:extLst>
            </p:cNvPr>
            <p:cNvCxnSpPr/>
            <p:nvPr/>
          </p:nvCxnSpPr>
          <p:spPr>
            <a:xfrm flipV="1">
              <a:off x="755780" y="3041780"/>
              <a:ext cx="0" cy="755780"/>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DEAD74-1926-4DF2-AE56-1D608DA54A67}"/>
                </a:ext>
              </a:extLst>
            </p:cNvPr>
            <p:cNvSpPr txBox="1"/>
            <p:nvPr/>
          </p:nvSpPr>
          <p:spPr>
            <a:xfrm>
              <a:off x="0" y="1780028"/>
              <a:ext cx="2864498" cy="1631216"/>
            </a:xfrm>
            <a:prstGeom prst="rect">
              <a:avLst/>
            </a:prstGeom>
            <a:noFill/>
          </p:spPr>
          <p:txBody>
            <a:bodyPr wrap="square" rtlCol="0">
              <a:spAutoFit/>
            </a:bodyPr>
            <a:lstStyle/>
            <a:p>
              <a:r>
                <a:rPr lang="en-US" sz="1400" b="1" dirty="0">
                  <a:solidFill>
                    <a:schemeClr val="accent2"/>
                  </a:solidFill>
                </a:rPr>
                <a:t>SVP DATA SCIENTIST </a:t>
              </a:r>
            </a:p>
            <a:p>
              <a:r>
                <a:rPr lang="en-US" sz="1400" i="1" dirty="0">
                  <a:solidFill>
                    <a:schemeClr val="accent2"/>
                  </a:solidFill>
                </a:rPr>
                <a:t>Team Lead</a:t>
              </a:r>
            </a:p>
            <a:p>
              <a:pPr marL="91440" indent="-91440" algn="l" rtl="0" fontAlgn="base">
                <a:buFont typeface="Arial" panose="020B0604020202020204" pitchFamily="34" charset="0"/>
                <a:buChar char="•"/>
              </a:pPr>
              <a:r>
                <a:rPr lang="en-US" sz="1200" b="0" i="0" dirty="0">
                  <a:solidFill>
                    <a:srgbClr val="000000"/>
                  </a:solidFill>
                  <a:effectLst/>
                  <a:latin typeface="+mn-lt"/>
                </a:rPr>
                <a:t>Highly experienced senior leader in the predictive analytics space​</a:t>
              </a:r>
            </a:p>
            <a:p>
              <a:pPr marL="91440" indent="-91440" algn="l" rtl="0" fontAlgn="base">
                <a:buFont typeface="Arial" panose="020B0604020202020204" pitchFamily="34" charset="0"/>
                <a:buChar char="•"/>
              </a:pPr>
              <a:r>
                <a:rPr lang="en-US" sz="1200" b="0" i="0" dirty="0">
                  <a:solidFill>
                    <a:srgbClr val="000000"/>
                  </a:solidFill>
                  <a:effectLst/>
                  <a:latin typeface="+mn-lt"/>
                </a:rPr>
                <a:t>Leads the team tasks​</a:t>
              </a:r>
            </a:p>
            <a:p>
              <a:pPr marL="91440" indent="-91440" algn="l" rtl="0" fontAlgn="base">
                <a:buFont typeface="Arial" panose="020B0604020202020204" pitchFamily="34" charset="0"/>
                <a:buChar char="•"/>
              </a:pPr>
              <a:r>
                <a:rPr lang="en-US" sz="1200" b="0" i="0" dirty="0">
                  <a:solidFill>
                    <a:srgbClr val="000000"/>
                  </a:solidFill>
                  <a:effectLst/>
                  <a:latin typeface="+mn-lt"/>
                </a:rPr>
                <a:t>Ensures integrity of modelling and AI​</a:t>
              </a:r>
            </a:p>
            <a:p>
              <a:endParaRPr lang="en-US" sz="1200" dirty="0"/>
            </a:p>
            <a:p>
              <a:endParaRPr lang="en-US" sz="1200" dirty="0"/>
            </a:p>
          </p:txBody>
        </p:sp>
      </p:grpSp>
      <p:grpSp>
        <p:nvGrpSpPr>
          <p:cNvPr id="13" name="Group 12">
            <a:extLst>
              <a:ext uri="{FF2B5EF4-FFF2-40B4-BE49-F238E27FC236}">
                <a16:creationId xmlns:a16="http://schemas.microsoft.com/office/drawing/2014/main" id="{E4255B62-FE0C-4AB3-8514-4077E9D36824}"/>
              </a:ext>
            </a:extLst>
          </p:cNvPr>
          <p:cNvGrpSpPr/>
          <p:nvPr/>
        </p:nvGrpSpPr>
        <p:grpSpPr>
          <a:xfrm>
            <a:off x="3137988" y="1783079"/>
            <a:ext cx="2864498" cy="2017532"/>
            <a:chOff x="0" y="1780028"/>
            <a:chExt cx="2864498" cy="2017532"/>
          </a:xfrm>
        </p:grpSpPr>
        <p:cxnSp>
          <p:nvCxnSpPr>
            <p:cNvPr id="14" name="Straight Connector 13">
              <a:extLst>
                <a:ext uri="{FF2B5EF4-FFF2-40B4-BE49-F238E27FC236}">
                  <a16:creationId xmlns:a16="http://schemas.microsoft.com/office/drawing/2014/main" id="{43A91B9D-69B1-4C90-B2D3-0AAC83D41D7E}"/>
                </a:ext>
              </a:extLst>
            </p:cNvPr>
            <p:cNvCxnSpPr/>
            <p:nvPr/>
          </p:nvCxnSpPr>
          <p:spPr>
            <a:xfrm flipV="1">
              <a:off x="755780" y="3041780"/>
              <a:ext cx="0" cy="755780"/>
            </a:xfrm>
            <a:prstGeom prst="line">
              <a:avLst/>
            </a:prstGeom>
            <a:ln w="381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F6D3EA-B17F-409F-A535-BCF1639DC16A}"/>
                </a:ext>
              </a:extLst>
            </p:cNvPr>
            <p:cNvSpPr txBox="1"/>
            <p:nvPr/>
          </p:nvSpPr>
          <p:spPr>
            <a:xfrm>
              <a:off x="0" y="1780028"/>
              <a:ext cx="2864498" cy="1415772"/>
            </a:xfrm>
            <a:prstGeom prst="rect">
              <a:avLst/>
            </a:prstGeom>
            <a:noFill/>
          </p:spPr>
          <p:txBody>
            <a:bodyPr wrap="square" rtlCol="0">
              <a:spAutoFit/>
            </a:bodyPr>
            <a:lstStyle/>
            <a:p>
              <a:r>
                <a:rPr lang="en-US" sz="1400" b="1" dirty="0">
                  <a:solidFill>
                    <a:schemeClr val="tx2">
                      <a:lumMod val="60000"/>
                      <a:lumOff val="40000"/>
                    </a:schemeClr>
                  </a:solidFill>
                </a:rPr>
                <a:t>DATA ENGINEER</a:t>
              </a:r>
            </a:p>
            <a:p>
              <a:pPr marL="91440" indent="-91440" algn="l" rtl="0" fontAlgn="base">
                <a:buFont typeface="Arial" panose="020B0604020202020204" pitchFamily="34" charset="0"/>
                <a:buChar char="•"/>
              </a:pPr>
              <a:r>
                <a:rPr lang="en-US" sz="1200" b="0" i="0" dirty="0">
                  <a:solidFill>
                    <a:srgbClr val="000000"/>
                  </a:solidFill>
                  <a:effectLst/>
                  <a:latin typeface="+mn-lt"/>
                </a:rPr>
                <a:t>5 years experience doing data capture and preparation​</a:t>
              </a:r>
            </a:p>
            <a:p>
              <a:pPr marL="91440" indent="-91440" algn="l" rtl="0" fontAlgn="base">
                <a:buFont typeface="Arial" panose="020B0604020202020204" pitchFamily="34" charset="0"/>
                <a:buChar char="•"/>
              </a:pPr>
              <a:r>
                <a:rPr lang="en-US" sz="1200" b="0" i="0" dirty="0">
                  <a:solidFill>
                    <a:srgbClr val="000000"/>
                  </a:solidFill>
                  <a:effectLst/>
                  <a:latin typeface="+mn-lt"/>
                </a:rPr>
                <a:t>Works directly with client data team to ensure data are complete, formatted and ready for supply to the model​</a:t>
              </a:r>
              <a:endParaRPr lang="en-US" sz="1200" dirty="0"/>
            </a:p>
            <a:p>
              <a:endParaRPr lang="en-US" sz="1200" dirty="0"/>
            </a:p>
          </p:txBody>
        </p:sp>
      </p:grpSp>
      <p:grpSp>
        <p:nvGrpSpPr>
          <p:cNvPr id="16" name="Group 15">
            <a:extLst>
              <a:ext uri="{FF2B5EF4-FFF2-40B4-BE49-F238E27FC236}">
                <a16:creationId xmlns:a16="http://schemas.microsoft.com/office/drawing/2014/main" id="{F78D388D-948D-443B-8F2C-D9534511E629}"/>
              </a:ext>
            </a:extLst>
          </p:cNvPr>
          <p:cNvGrpSpPr/>
          <p:nvPr/>
        </p:nvGrpSpPr>
        <p:grpSpPr>
          <a:xfrm>
            <a:off x="9311952" y="1783079"/>
            <a:ext cx="2966511" cy="2017532"/>
            <a:chOff x="-102013" y="1780028"/>
            <a:chExt cx="2966511" cy="2017532"/>
          </a:xfrm>
        </p:grpSpPr>
        <p:cxnSp>
          <p:nvCxnSpPr>
            <p:cNvPr id="17" name="Straight Connector 16">
              <a:extLst>
                <a:ext uri="{FF2B5EF4-FFF2-40B4-BE49-F238E27FC236}">
                  <a16:creationId xmlns:a16="http://schemas.microsoft.com/office/drawing/2014/main" id="{37267EC6-74B8-40DC-A49E-83DDB6822B5C}"/>
                </a:ext>
              </a:extLst>
            </p:cNvPr>
            <p:cNvCxnSpPr/>
            <p:nvPr/>
          </p:nvCxnSpPr>
          <p:spPr>
            <a:xfrm flipV="1">
              <a:off x="755780" y="3041780"/>
              <a:ext cx="0" cy="755780"/>
            </a:xfrm>
            <a:prstGeom prst="line">
              <a:avLst/>
            </a:prstGeom>
            <a:ln w="3810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72B00F-B5D0-4AAE-87D8-363E382DBCF9}"/>
                </a:ext>
              </a:extLst>
            </p:cNvPr>
            <p:cNvSpPr txBox="1"/>
            <p:nvPr/>
          </p:nvSpPr>
          <p:spPr>
            <a:xfrm>
              <a:off x="-102013" y="1780028"/>
              <a:ext cx="2966511" cy="1600438"/>
            </a:xfrm>
            <a:prstGeom prst="rect">
              <a:avLst/>
            </a:prstGeom>
            <a:noFill/>
          </p:spPr>
          <p:txBody>
            <a:bodyPr wrap="square" rtlCol="0">
              <a:spAutoFit/>
            </a:bodyPr>
            <a:lstStyle/>
            <a:p>
              <a:r>
                <a:rPr lang="en-US" sz="1400" b="1" dirty="0">
                  <a:solidFill>
                    <a:schemeClr val="accent3"/>
                  </a:solidFill>
                </a:rPr>
                <a:t>CUSTOMER RELATIONS MANAGER</a:t>
              </a:r>
            </a:p>
            <a:p>
              <a:pPr marL="91440" indent="-91440" algn="l" rtl="0" fontAlgn="base">
                <a:buFont typeface="Arial" panose="020B0604020202020204" pitchFamily="34" charset="0"/>
                <a:buChar char="•"/>
              </a:pPr>
              <a:r>
                <a:rPr lang="en-US" sz="1200" b="0" i="0" dirty="0">
                  <a:solidFill>
                    <a:srgbClr val="000000"/>
                  </a:solidFill>
                  <a:effectLst/>
                  <a:latin typeface="+mn-lt"/>
                </a:rPr>
                <a:t>Senior leader in customer retention​</a:t>
              </a:r>
            </a:p>
            <a:p>
              <a:pPr marL="91440" indent="-91440" algn="l" rtl="0" fontAlgn="base">
                <a:buFont typeface="Arial" panose="020B0604020202020204" pitchFamily="34" charset="0"/>
                <a:buChar char="•"/>
              </a:pPr>
              <a:r>
                <a:rPr lang="en-US" sz="1200" b="0" i="0" dirty="0">
                  <a:solidFill>
                    <a:srgbClr val="000000"/>
                  </a:solidFill>
                  <a:effectLst/>
                  <a:latin typeface="+mn-lt"/>
                </a:rPr>
                <a:t>Keeps focus on the customer to ensure that any efforts consider existing customers and that new customers become existing customers​</a:t>
              </a:r>
            </a:p>
            <a:p>
              <a:endParaRPr lang="en-US" sz="1200" dirty="0"/>
            </a:p>
            <a:p>
              <a:endParaRPr lang="en-US" sz="1200" dirty="0"/>
            </a:p>
          </p:txBody>
        </p:sp>
      </p:grpSp>
      <p:grpSp>
        <p:nvGrpSpPr>
          <p:cNvPr id="19" name="Group 18">
            <a:extLst>
              <a:ext uri="{FF2B5EF4-FFF2-40B4-BE49-F238E27FC236}">
                <a16:creationId xmlns:a16="http://schemas.microsoft.com/office/drawing/2014/main" id="{D7DBCD2E-B718-41AB-9136-6DCC2B7EF307}"/>
              </a:ext>
            </a:extLst>
          </p:cNvPr>
          <p:cNvGrpSpPr/>
          <p:nvPr/>
        </p:nvGrpSpPr>
        <p:grpSpPr>
          <a:xfrm>
            <a:off x="6275976" y="1783079"/>
            <a:ext cx="2864498" cy="2017532"/>
            <a:chOff x="0" y="1780028"/>
            <a:chExt cx="2864498" cy="2017532"/>
          </a:xfrm>
        </p:grpSpPr>
        <p:cxnSp>
          <p:nvCxnSpPr>
            <p:cNvPr id="20" name="Straight Connector 19">
              <a:extLst>
                <a:ext uri="{FF2B5EF4-FFF2-40B4-BE49-F238E27FC236}">
                  <a16:creationId xmlns:a16="http://schemas.microsoft.com/office/drawing/2014/main" id="{137A895A-962E-421E-9D4B-4E27C0F137AC}"/>
                </a:ext>
              </a:extLst>
            </p:cNvPr>
            <p:cNvCxnSpPr/>
            <p:nvPr/>
          </p:nvCxnSpPr>
          <p:spPr>
            <a:xfrm flipV="1">
              <a:off x="755780" y="3041780"/>
              <a:ext cx="0" cy="755780"/>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7B80E2-9F66-4E7B-9BBB-68844C8633F1}"/>
                </a:ext>
              </a:extLst>
            </p:cNvPr>
            <p:cNvSpPr txBox="1"/>
            <p:nvPr/>
          </p:nvSpPr>
          <p:spPr>
            <a:xfrm>
              <a:off x="0" y="1780028"/>
              <a:ext cx="2864498" cy="1600438"/>
            </a:xfrm>
            <a:prstGeom prst="rect">
              <a:avLst/>
            </a:prstGeom>
            <a:noFill/>
          </p:spPr>
          <p:txBody>
            <a:bodyPr wrap="square" rtlCol="0">
              <a:spAutoFit/>
            </a:bodyPr>
            <a:lstStyle/>
            <a:p>
              <a:r>
                <a:rPr lang="en-US" sz="1400" b="1" dirty="0">
                  <a:solidFill>
                    <a:schemeClr val="accent5"/>
                  </a:solidFill>
                </a:rPr>
                <a:t>MARKETING ANALYTICS MANAGER</a:t>
              </a:r>
            </a:p>
            <a:p>
              <a:pPr marL="91440" indent="-91440" algn="l" rtl="0" fontAlgn="base">
                <a:buFont typeface="Arial" panose="020B0604020202020204" pitchFamily="34" charset="0"/>
                <a:buChar char="•"/>
              </a:pPr>
              <a:r>
                <a:rPr lang="en-US" sz="1200" b="0" i="0" dirty="0">
                  <a:solidFill>
                    <a:srgbClr val="000000"/>
                  </a:solidFill>
                  <a:effectLst/>
                  <a:latin typeface="+mn-lt"/>
                </a:rPr>
                <a:t>Senior leader in the analytical approach to marketing​</a:t>
              </a:r>
            </a:p>
            <a:p>
              <a:pPr marL="91440" indent="-91440" algn="l" rtl="0" fontAlgn="base">
                <a:buFont typeface="Arial" panose="020B0604020202020204" pitchFamily="34" charset="0"/>
                <a:buChar char="•"/>
              </a:pPr>
              <a:r>
                <a:rPr lang="en-US" sz="1200" b="0" i="0" dirty="0">
                  <a:solidFill>
                    <a:srgbClr val="000000"/>
                  </a:solidFill>
                  <a:effectLst/>
                  <a:latin typeface="+mn-lt"/>
                </a:rPr>
                <a:t>​Guides the marketing effort for the team focusing on proper targeting and messaging​</a:t>
              </a:r>
            </a:p>
            <a:p>
              <a:endParaRPr lang="en-US" sz="1200" dirty="0"/>
            </a:p>
            <a:p>
              <a:endParaRPr lang="en-US" sz="1200" dirty="0"/>
            </a:p>
          </p:txBody>
        </p:sp>
      </p:grpSp>
      <p:grpSp>
        <p:nvGrpSpPr>
          <p:cNvPr id="22" name="Group 21">
            <a:extLst>
              <a:ext uri="{FF2B5EF4-FFF2-40B4-BE49-F238E27FC236}">
                <a16:creationId xmlns:a16="http://schemas.microsoft.com/office/drawing/2014/main" id="{E5D08E0C-4445-4F46-BB60-4188CD39FEBD}"/>
              </a:ext>
            </a:extLst>
          </p:cNvPr>
          <p:cNvGrpSpPr/>
          <p:nvPr/>
        </p:nvGrpSpPr>
        <p:grpSpPr>
          <a:xfrm>
            <a:off x="1432249" y="3800611"/>
            <a:ext cx="2864498" cy="1802220"/>
            <a:chOff x="0" y="1024248"/>
            <a:chExt cx="2864498" cy="1802220"/>
          </a:xfrm>
        </p:grpSpPr>
        <p:cxnSp>
          <p:nvCxnSpPr>
            <p:cNvPr id="23" name="Straight Connector 22">
              <a:extLst>
                <a:ext uri="{FF2B5EF4-FFF2-40B4-BE49-F238E27FC236}">
                  <a16:creationId xmlns:a16="http://schemas.microsoft.com/office/drawing/2014/main" id="{C8D80171-EDD9-407A-9D43-F21E4DE984AD}"/>
                </a:ext>
              </a:extLst>
            </p:cNvPr>
            <p:cNvCxnSpPr/>
            <p:nvPr/>
          </p:nvCxnSpPr>
          <p:spPr>
            <a:xfrm flipV="1">
              <a:off x="685800" y="1024248"/>
              <a:ext cx="0" cy="755780"/>
            </a:xfrm>
            <a:prstGeom prst="line">
              <a:avLst/>
            </a:prstGeom>
            <a:ln w="3810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E92909-AD71-4868-943A-B2F37C3D6A30}"/>
                </a:ext>
              </a:extLst>
            </p:cNvPr>
            <p:cNvSpPr txBox="1"/>
            <p:nvPr/>
          </p:nvSpPr>
          <p:spPr>
            <a:xfrm>
              <a:off x="0" y="1780028"/>
              <a:ext cx="2864498" cy="1046440"/>
            </a:xfrm>
            <a:prstGeom prst="rect">
              <a:avLst/>
            </a:prstGeom>
            <a:noFill/>
          </p:spPr>
          <p:txBody>
            <a:bodyPr wrap="square" rtlCol="0">
              <a:spAutoFit/>
            </a:bodyPr>
            <a:lstStyle/>
            <a:p>
              <a:r>
                <a:rPr lang="en-US" sz="1400" b="1" dirty="0">
                  <a:solidFill>
                    <a:schemeClr val="accent4"/>
                  </a:solidFill>
                </a:rPr>
                <a:t>SENIOR DATA SCIENTIST</a:t>
              </a:r>
            </a:p>
            <a:p>
              <a:pPr marL="91440" indent="-91440" algn="l" rtl="0" fontAlgn="base">
                <a:buFont typeface="Arial" panose="020B0604020202020204" pitchFamily="34" charset="0"/>
                <a:buChar char="•"/>
              </a:pPr>
              <a:r>
                <a:rPr lang="en-US" sz="1200" b="0" i="0" kern="1200" dirty="0">
                  <a:solidFill>
                    <a:srgbClr val="000000"/>
                  </a:solidFill>
                  <a:effectLst/>
                  <a:latin typeface="+mn-lt"/>
                  <a:ea typeface="+mn-ea"/>
                  <a:cs typeface="+mn-cs"/>
                </a:rPr>
                <a:t>Experienced data scientist who is well versed in predictive modelling​</a:t>
              </a:r>
            </a:p>
            <a:p>
              <a:pPr marL="91440" indent="-91440" algn="l" rtl="0" fontAlgn="base">
                <a:buFont typeface="Arial" panose="020B0604020202020204" pitchFamily="34" charset="0"/>
                <a:buChar char="•"/>
              </a:pPr>
              <a:r>
                <a:rPr lang="en-US" sz="1200" b="0" i="0" kern="1200" dirty="0">
                  <a:solidFill>
                    <a:srgbClr val="000000"/>
                  </a:solidFill>
                  <a:effectLst/>
                  <a:latin typeface="+mn-lt"/>
                  <a:ea typeface="+mn-ea"/>
                  <a:cs typeface="+mn-cs"/>
                </a:rPr>
                <a:t>Day-to-day model design and refinement​</a:t>
              </a:r>
            </a:p>
            <a:p>
              <a:endParaRPr lang="en-US" sz="1200" dirty="0"/>
            </a:p>
          </p:txBody>
        </p:sp>
      </p:grpSp>
      <p:grpSp>
        <p:nvGrpSpPr>
          <p:cNvPr id="25" name="Group 24">
            <a:extLst>
              <a:ext uri="{FF2B5EF4-FFF2-40B4-BE49-F238E27FC236}">
                <a16:creationId xmlns:a16="http://schemas.microsoft.com/office/drawing/2014/main" id="{255A3287-0054-4A3C-82E2-126119CF3CDE}"/>
              </a:ext>
            </a:extLst>
          </p:cNvPr>
          <p:cNvGrpSpPr/>
          <p:nvPr/>
        </p:nvGrpSpPr>
        <p:grpSpPr>
          <a:xfrm>
            <a:off x="4843727" y="3800611"/>
            <a:ext cx="3051528" cy="2171552"/>
            <a:chOff x="0" y="1024248"/>
            <a:chExt cx="3051528" cy="2171552"/>
          </a:xfrm>
        </p:grpSpPr>
        <p:cxnSp>
          <p:nvCxnSpPr>
            <p:cNvPr id="26" name="Straight Connector 25">
              <a:extLst>
                <a:ext uri="{FF2B5EF4-FFF2-40B4-BE49-F238E27FC236}">
                  <a16:creationId xmlns:a16="http://schemas.microsoft.com/office/drawing/2014/main" id="{398E7188-0B93-4BF4-BDF0-2DD3DDC2480D}"/>
                </a:ext>
              </a:extLst>
            </p:cNvPr>
            <p:cNvCxnSpPr/>
            <p:nvPr/>
          </p:nvCxnSpPr>
          <p:spPr>
            <a:xfrm flipV="1">
              <a:off x="685800" y="1024248"/>
              <a:ext cx="0" cy="755780"/>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53DA70-07FE-435A-A20F-3D7A6160841E}"/>
                </a:ext>
              </a:extLst>
            </p:cNvPr>
            <p:cNvSpPr txBox="1"/>
            <p:nvPr/>
          </p:nvSpPr>
          <p:spPr>
            <a:xfrm>
              <a:off x="0" y="1780028"/>
              <a:ext cx="3051528" cy="1415772"/>
            </a:xfrm>
            <a:prstGeom prst="rect">
              <a:avLst/>
            </a:prstGeom>
            <a:noFill/>
          </p:spPr>
          <p:txBody>
            <a:bodyPr wrap="square" rtlCol="0">
              <a:spAutoFit/>
            </a:bodyPr>
            <a:lstStyle/>
            <a:p>
              <a:r>
                <a:rPr lang="en-US" sz="1400" b="1" dirty="0">
                  <a:solidFill>
                    <a:schemeClr val="accent1"/>
                  </a:solidFill>
                </a:rPr>
                <a:t>WEBSITE ANALYST</a:t>
              </a:r>
            </a:p>
            <a:p>
              <a:pPr marL="91440" indent="-91440" algn="l" rtl="0" fontAlgn="base">
                <a:buFont typeface="Arial" panose="020B0604020202020204" pitchFamily="34" charset="0"/>
                <a:buChar char="•"/>
              </a:pPr>
              <a:r>
                <a:rPr lang="en-US" sz="1200" b="0" i="0" dirty="0">
                  <a:solidFill>
                    <a:srgbClr val="000000"/>
                  </a:solidFill>
                  <a:effectLst/>
                  <a:latin typeface="+mn-lt"/>
                </a:rPr>
                <a:t>Our website analyst has 7 years experience in complex web-based projects​</a:t>
              </a:r>
            </a:p>
            <a:p>
              <a:pPr marL="91440" indent="-91440" algn="l" rtl="0" fontAlgn="base">
                <a:buFont typeface="Arial" panose="020B0604020202020204" pitchFamily="34" charset="0"/>
                <a:buChar char="•"/>
              </a:pPr>
              <a:r>
                <a:rPr lang="en-US" sz="1200" b="0" i="0" dirty="0">
                  <a:solidFill>
                    <a:srgbClr val="000000"/>
                  </a:solidFill>
                  <a:effectLst/>
                  <a:latin typeface="+mn-lt"/>
                </a:rPr>
                <a:t>​Provides the necessary details regarding web-to-model-to web interface​</a:t>
              </a:r>
            </a:p>
            <a:p>
              <a:pPr marL="91440" indent="-91440" algn="l" rtl="0" fontAlgn="base">
                <a:buFont typeface="Arial" panose="020B0604020202020204" pitchFamily="34" charset="0"/>
                <a:buChar char="•"/>
              </a:pPr>
              <a:r>
                <a:rPr lang="en-US" sz="1200" b="0" i="0" dirty="0">
                  <a:solidFill>
                    <a:srgbClr val="000000"/>
                  </a:solidFill>
                  <a:effectLst/>
                  <a:latin typeface="+mn-lt"/>
                </a:rPr>
                <a:t>Primary interface to client web team​</a:t>
              </a:r>
            </a:p>
            <a:p>
              <a:endParaRPr lang="en-US" sz="1200" dirty="0"/>
            </a:p>
          </p:txBody>
        </p:sp>
      </p:grpSp>
      <p:grpSp>
        <p:nvGrpSpPr>
          <p:cNvPr id="28" name="Group 27">
            <a:extLst>
              <a:ext uri="{FF2B5EF4-FFF2-40B4-BE49-F238E27FC236}">
                <a16:creationId xmlns:a16="http://schemas.microsoft.com/office/drawing/2014/main" id="{15953102-5BDD-4800-9275-2ADA76779EB1}"/>
              </a:ext>
            </a:extLst>
          </p:cNvPr>
          <p:cNvGrpSpPr/>
          <p:nvPr/>
        </p:nvGrpSpPr>
        <p:grpSpPr>
          <a:xfrm>
            <a:off x="8489597" y="3800611"/>
            <a:ext cx="3444256" cy="2356218"/>
            <a:chOff x="0" y="1024248"/>
            <a:chExt cx="3444256" cy="2356218"/>
          </a:xfrm>
        </p:grpSpPr>
        <p:cxnSp>
          <p:nvCxnSpPr>
            <p:cNvPr id="29" name="Straight Connector 28">
              <a:extLst>
                <a:ext uri="{FF2B5EF4-FFF2-40B4-BE49-F238E27FC236}">
                  <a16:creationId xmlns:a16="http://schemas.microsoft.com/office/drawing/2014/main" id="{DFB996C9-5F7C-4B62-A998-BC5E209F40B9}"/>
                </a:ext>
              </a:extLst>
            </p:cNvPr>
            <p:cNvCxnSpPr/>
            <p:nvPr/>
          </p:nvCxnSpPr>
          <p:spPr>
            <a:xfrm flipV="1">
              <a:off x="685800" y="1024248"/>
              <a:ext cx="0" cy="755780"/>
            </a:xfrm>
            <a:prstGeom prst="line">
              <a:avLst/>
            </a:prstGeom>
            <a:ln w="381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6F83C78-AD0D-4932-89D8-D34A76FB5EAD}"/>
                </a:ext>
              </a:extLst>
            </p:cNvPr>
            <p:cNvSpPr txBox="1"/>
            <p:nvPr/>
          </p:nvSpPr>
          <p:spPr>
            <a:xfrm>
              <a:off x="0" y="1780028"/>
              <a:ext cx="3444256" cy="1600438"/>
            </a:xfrm>
            <a:prstGeom prst="rect">
              <a:avLst/>
            </a:prstGeom>
            <a:noFill/>
          </p:spPr>
          <p:txBody>
            <a:bodyPr wrap="square" rtlCol="0">
              <a:spAutoFit/>
            </a:bodyPr>
            <a:lstStyle/>
            <a:p>
              <a:r>
                <a:rPr lang="en-US" sz="1400" b="1" dirty="0">
                  <a:solidFill>
                    <a:schemeClr val="accent6"/>
                  </a:solidFill>
                </a:rPr>
                <a:t>SEM/SEO ANALYST</a:t>
              </a:r>
            </a:p>
            <a:p>
              <a:pPr marL="91440" indent="-91440" algn="l" rtl="0" fontAlgn="base">
                <a:buFont typeface="Arial" panose="020B0604020202020204" pitchFamily="34" charset="0"/>
                <a:buChar char="•"/>
              </a:pPr>
              <a:r>
                <a:rPr lang="en-US" sz="1200" b="0" i="0" dirty="0">
                  <a:solidFill>
                    <a:srgbClr val="000000"/>
                  </a:solidFill>
                  <a:effectLst/>
                  <a:latin typeface="+mn-lt"/>
                </a:rPr>
                <a:t>Industry recognized technical expert in search engine optimization techniques​</a:t>
              </a:r>
            </a:p>
            <a:p>
              <a:pPr marL="91440" indent="-91440" algn="l" rtl="0" fontAlgn="base">
                <a:buFont typeface="Arial" panose="020B0604020202020204" pitchFamily="34" charset="0"/>
                <a:buChar char="•"/>
              </a:pPr>
              <a:r>
                <a:rPr lang="en-US" sz="1200" b="0" i="0" dirty="0">
                  <a:solidFill>
                    <a:srgbClr val="000000"/>
                  </a:solidFill>
                  <a:effectLst/>
                  <a:latin typeface="+mn-lt"/>
                </a:rPr>
                <a:t>Key interface between the data and modelling team and the website analyst​</a:t>
              </a:r>
            </a:p>
            <a:p>
              <a:pPr marL="91440" indent="-91440" algn="l" rtl="0" fontAlgn="base">
                <a:buFont typeface="Arial" panose="020B0604020202020204" pitchFamily="34" charset="0"/>
                <a:buChar char="•"/>
              </a:pPr>
              <a:r>
                <a:rPr lang="en-US" sz="1200" b="0" i="0" dirty="0">
                  <a:solidFill>
                    <a:srgbClr val="000000"/>
                  </a:solidFill>
                  <a:effectLst/>
                  <a:latin typeface="+mn-lt"/>
                </a:rPr>
                <a:t>Ensures seamless integration and optimization of algorithms​</a:t>
              </a:r>
            </a:p>
            <a:p>
              <a:endParaRPr lang="en-US" sz="1200" dirty="0"/>
            </a:p>
          </p:txBody>
        </p:sp>
      </p:grpSp>
      <p:sp>
        <p:nvSpPr>
          <p:cNvPr id="31" name="Arrow: Chevron 64">
            <a:extLst>
              <a:ext uri="{FF2B5EF4-FFF2-40B4-BE49-F238E27FC236}">
                <a16:creationId xmlns:a16="http://schemas.microsoft.com/office/drawing/2014/main" id="{931C798F-6CB4-484C-B5FF-F1B6E72435DF}"/>
              </a:ext>
            </a:extLst>
          </p:cNvPr>
          <p:cNvSpPr/>
          <p:nvPr/>
        </p:nvSpPr>
        <p:spPr>
          <a:xfrm>
            <a:off x="299837"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32" name="Arrow: Chevron 65">
            <a:extLst>
              <a:ext uri="{FF2B5EF4-FFF2-40B4-BE49-F238E27FC236}">
                <a16:creationId xmlns:a16="http://schemas.microsoft.com/office/drawing/2014/main" id="{EB499074-FF20-9F42-9B34-BBD9E020C7E2}"/>
              </a:ext>
            </a:extLst>
          </p:cNvPr>
          <p:cNvSpPr/>
          <p:nvPr/>
        </p:nvSpPr>
        <p:spPr>
          <a:xfrm>
            <a:off x="2645666"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33" name="Arrow: Chevron 66">
            <a:extLst>
              <a:ext uri="{FF2B5EF4-FFF2-40B4-BE49-F238E27FC236}">
                <a16:creationId xmlns:a16="http://schemas.microsoft.com/office/drawing/2014/main" id="{19C800D0-C00B-6C4F-8FEB-907988D0FC4C}"/>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34" name="Arrow: Chevron 67">
            <a:extLst>
              <a:ext uri="{FF2B5EF4-FFF2-40B4-BE49-F238E27FC236}">
                <a16:creationId xmlns:a16="http://schemas.microsoft.com/office/drawing/2014/main" id="{2B5179FC-AF1A-6B45-A9C3-F5B2C21CFBF6}"/>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35" name="Arrow: Chevron 68">
            <a:extLst>
              <a:ext uri="{FF2B5EF4-FFF2-40B4-BE49-F238E27FC236}">
                <a16:creationId xmlns:a16="http://schemas.microsoft.com/office/drawing/2014/main" id="{D2A283C7-C713-1D43-BFC6-BBE18D45510D}"/>
              </a:ext>
            </a:extLst>
          </p:cNvPr>
          <p:cNvSpPr/>
          <p:nvPr/>
        </p:nvSpPr>
        <p:spPr>
          <a:xfrm>
            <a:off x="4991495" y="6503746"/>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381599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B6F5-BA98-4A78-848F-B7924026639E}"/>
              </a:ext>
            </a:extLst>
          </p:cNvPr>
          <p:cNvSpPr>
            <a:spLocks noGrp="1"/>
          </p:cNvSpPr>
          <p:nvPr>
            <p:ph type="title"/>
          </p:nvPr>
        </p:nvSpPr>
        <p:spPr>
          <a:xfrm>
            <a:off x="1097280" y="286603"/>
            <a:ext cx="10058400" cy="1450757"/>
          </a:xfrm>
        </p:spPr>
        <p:txBody>
          <a:bodyPr anchor="ctr"/>
          <a:lstStyle/>
          <a:p>
            <a:r>
              <a:rPr lang="en-US" dirty="0">
                <a:cs typeface="Calibri Light"/>
              </a:rPr>
              <a:t>Methodology of Model</a:t>
            </a:r>
            <a:endParaRPr lang="en-US" dirty="0"/>
          </a:p>
        </p:txBody>
      </p:sp>
      <p:graphicFrame>
        <p:nvGraphicFramePr>
          <p:cNvPr id="4" name="Diagram 3">
            <a:extLst>
              <a:ext uri="{FF2B5EF4-FFF2-40B4-BE49-F238E27FC236}">
                <a16:creationId xmlns:a16="http://schemas.microsoft.com/office/drawing/2014/main" id="{9831C44B-D020-D841-A622-06E937E7AFD8}"/>
              </a:ext>
            </a:extLst>
          </p:cNvPr>
          <p:cNvGraphicFramePr/>
          <p:nvPr>
            <p:extLst>
              <p:ext uri="{D42A27DB-BD31-4B8C-83A1-F6EECF244321}">
                <p14:modId xmlns:p14="http://schemas.microsoft.com/office/powerpoint/2010/main" val="2020278409"/>
              </p:ext>
            </p:extLst>
          </p:nvPr>
        </p:nvGraphicFramePr>
        <p:xfrm>
          <a:off x="333633" y="1164509"/>
          <a:ext cx="11541210" cy="545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Chevron 64">
            <a:extLst>
              <a:ext uri="{FF2B5EF4-FFF2-40B4-BE49-F238E27FC236}">
                <a16:creationId xmlns:a16="http://schemas.microsoft.com/office/drawing/2014/main" id="{80F14F0F-64F8-F243-B857-3403A1D5E3BC}"/>
              </a:ext>
            </a:extLst>
          </p:cNvPr>
          <p:cNvSpPr/>
          <p:nvPr/>
        </p:nvSpPr>
        <p:spPr>
          <a:xfrm>
            <a:off x="299837"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latin typeface="+mj-lt"/>
              </a:rPr>
              <a:t>Problem Statement</a:t>
            </a:r>
          </a:p>
        </p:txBody>
      </p:sp>
      <p:sp>
        <p:nvSpPr>
          <p:cNvPr id="6" name="Arrow: Chevron 65">
            <a:extLst>
              <a:ext uri="{FF2B5EF4-FFF2-40B4-BE49-F238E27FC236}">
                <a16:creationId xmlns:a16="http://schemas.microsoft.com/office/drawing/2014/main" id="{5FF2CE1B-0F44-BF40-8D6E-E98A4F5FF7B5}"/>
              </a:ext>
            </a:extLst>
          </p:cNvPr>
          <p:cNvSpPr/>
          <p:nvPr/>
        </p:nvSpPr>
        <p:spPr>
          <a:xfrm>
            <a:off x="2645666" y="6503746"/>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Analysis</a:t>
            </a:r>
          </a:p>
        </p:txBody>
      </p:sp>
      <p:sp>
        <p:nvSpPr>
          <p:cNvPr id="7" name="Arrow: Chevron 66">
            <a:extLst>
              <a:ext uri="{FF2B5EF4-FFF2-40B4-BE49-F238E27FC236}">
                <a16:creationId xmlns:a16="http://schemas.microsoft.com/office/drawing/2014/main" id="{B17F96CE-9480-7B40-958D-239703A4DD08}"/>
              </a:ext>
            </a:extLst>
          </p:cNvPr>
          <p:cNvSpPr/>
          <p:nvPr/>
        </p:nvSpPr>
        <p:spPr>
          <a:xfrm>
            <a:off x="9683153" y="6503745"/>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Impact</a:t>
            </a:r>
          </a:p>
        </p:txBody>
      </p:sp>
      <p:sp>
        <p:nvSpPr>
          <p:cNvPr id="8" name="Arrow: Chevron 67">
            <a:extLst>
              <a:ext uri="{FF2B5EF4-FFF2-40B4-BE49-F238E27FC236}">
                <a16:creationId xmlns:a16="http://schemas.microsoft.com/office/drawing/2014/main" id="{4683E794-1DDD-154D-AF8D-F8A453B6D8F0}"/>
              </a:ext>
            </a:extLst>
          </p:cNvPr>
          <p:cNvSpPr/>
          <p:nvPr/>
        </p:nvSpPr>
        <p:spPr>
          <a:xfrm>
            <a:off x="7337324" y="6505764"/>
            <a:ext cx="2194560" cy="26644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latin typeface="+mj-lt"/>
              </a:rPr>
              <a:t>Implementation</a:t>
            </a:r>
          </a:p>
        </p:txBody>
      </p:sp>
      <p:sp>
        <p:nvSpPr>
          <p:cNvPr id="9" name="Arrow: Chevron 68">
            <a:extLst>
              <a:ext uri="{FF2B5EF4-FFF2-40B4-BE49-F238E27FC236}">
                <a16:creationId xmlns:a16="http://schemas.microsoft.com/office/drawing/2014/main" id="{DC0DCA60-604A-0C42-A434-A3FAC4E074C8}"/>
              </a:ext>
            </a:extLst>
          </p:cNvPr>
          <p:cNvSpPr/>
          <p:nvPr/>
        </p:nvSpPr>
        <p:spPr>
          <a:xfrm>
            <a:off x="4991495" y="6503746"/>
            <a:ext cx="2194560" cy="266447"/>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tx1"/>
                </a:solidFill>
                <a:latin typeface="+mj-lt"/>
              </a:rPr>
              <a:t>Recommendation</a:t>
            </a:r>
          </a:p>
        </p:txBody>
      </p:sp>
    </p:spTree>
    <p:extLst>
      <p:ext uri="{BB962C8B-B14F-4D97-AF65-F5344CB8AC3E}">
        <p14:creationId xmlns:p14="http://schemas.microsoft.com/office/powerpoint/2010/main" val="268565006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405</TotalTime>
  <Words>1294</Words>
  <Application>Microsoft Office PowerPoint</Application>
  <PresentationFormat>Widescreen</PresentationFormat>
  <Paragraphs>195</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Courier New</vt:lpstr>
      <vt:lpstr>Times New Roman</vt:lpstr>
      <vt:lpstr>Wingdings</vt:lpstr>
      <vt:lpstr>Retrospect</vt:lpstr>
      <vt:lpstr>Segmenting E-commerce Customers </vt:lpstr>
      <vt:lpstr>Your Consulting Team</vt:lpstr>
      <vt:lpstr>Business Situation &amp; Objective</vt:lpstr>
      <vt:lpstr>Goals</vt:lpstr>
      <vt:lpstr>Executive Summary</vt:lpstr>
      <vt:lpstr>Industry Background</vt:lpstr>
      <vt:lpstr>Case Study - Amazon</vt:lpstr>
      <vt:lpstr>Our Selected Team</vt:lpstr>
      <vt:lpstr>Methodology of Model</vt:lpstr>
      <vt:lpstr>Overview of Segments</vt:lpstr>
      <vt:lpstr>Segment Strategies &amp;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CUstmoer</dc:title>
  <dc:creator>Champion, Gina</dc:creator>
  <cp:lastModifiedBy>Champion, Gina</cp:lastModifiedBy>
  <cp:revision>28</cp:revision>
  <dcterms:created xsi:type="dcterms:W3CDTF">2021-06-01T23:44:51Z</dcterms:created>
  <dcterms:modified xsi:type="dcterms:W3CDTF">2021-07-13T14:33:05Z</dcterms:modified>
</cp:coreProperties>
</file>